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9" r:id="rId3"/>
    <p:sldId id="288" r:id="rId4"/>
    <p:sldId id="273" r:id="rId5"/>
    <p:sldId id="272" r:id="rId6"/>
    <p:sldId id="275" r:id="rId7"/>
    <p:sldId id="276" r:id="rId8"/>
    <p:sldId id="277" r:id="rId9"/>
    <p:sldId id="278" r:id="rId10"/>
    <p:sldId id="287" r:id="rId11"/>
    <p:sldId id="279" r:id="rId12"/>
    <p:sldId id="280" r:id="rId13"/>
    <p:sldId id="281" r:id="rId14"/>
    <p:sldId id="282" r:id="rId15"/>
    <p:sldId id="289" r:id="rId16"/>
    <p:sldId id="290" r:id="rId17"/>
    <p:sldId id="291" r:id="rId18"/>
    <p:sldId id="292" r:id="rId19"/>
    <p:sldId id="293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2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7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9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9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26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8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3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607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243" y="1419225"/>
            <a:ext cx="6798608" cy="2346136"/>
          </a:xfrm>
        </p:spPr>
        <p:txBody>
          <a:bodyPr>
            <a:normAutofit/>
          </a:bodyPr>
          <a:lstStyle/>
          <a:p>
            <a:r>
              <a:rPr lang="en-US" sz="4400"/>
              <a:t>The merits of using compost dressing &amp; the benefits to soil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079C-4618-D495-88E5-4B3EDFEE1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43" y="3829878"/>
            <a:ext cx="6798608" cy="140887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Ben Dyson FQA</a:t>
            </a:r>
          </a:p>
          <a:p>
            <a:r>
              <a:rPr lang="en-US" sz="2000" dirty="0"/>
              <a:t>Technical Advisor</a:t>
            </a:r>
          </a:p>
          <a:p>
            <a:r>
              <a:rPr lang="en-US" sz="2000" dirty="0"/>
              <a:t>Field Compost Ltd </a:t>
            </a:r>
          </a:p>
          <a:p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2045528"/>
            <a:ext cx="3053422" cy="30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790624"/>
          </a:xfrm>
        </p:spPr>
        <p:txBody>
          <a:bodyPr anchor="b">
            <a:normAutofit/>
          </a:bodyPr>
          <a:lstStyle/>
          <a:p>
            <a:pPr algn="ctr"/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69741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+mn-lt"/>
              </a:rPr>
              <a:t>The Importance of Soil Organic matter (SOM)</a:t>
            </a:r>
            <a:endParaRPr lang="en-US" sz="4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513AB61-9997-CB16-B70B-B4B3A25F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407" y="2621279"/>
            <a:ext cx="7772400" cy="38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80626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>
                <a:latin typeface="+mn-lt"/>
              </a:rPr>
              <a:t>Organic Matter = Soil Life</a:t>
            </a:r>
            <a:br>
              <a:rPr lang="en-US" sz="4400" dirty="0">
                <a:latin typeface="+mn-lt"/>
              </a:rPr>
            </a:b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Soil Life = Soil Nutrient Function</a:t>
            </a:r>
            <a:endParaRPr lang="en-US" sz="4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6564C35-C08A-58AB-81B9-8CAF0BA9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4" y="2577726"/>
            <a:ext cx="5115099" cy="3846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B4D7D-0BC7-87A8-0F6E-682DFE7DA449}"/>
              </a:ext>
            </a:extLst>
          </p:cNvPr>
          <p:cNvSpPr txBox="1"/>
          <p:nvPr/>
        </p:nvSpPr>
        <p:spPr>
          <a:xfrm>
            <a:off x="5876926" y="3173013"/>
            <a:ext cx="5766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Most soil microorganisms use organic compounds in soil organic matter as carbon and energy sources.  These microorganisms are essential for nutrient cycles to function.</a:t>
            </a:r>
          </a:p>
        </p:txBody>
      </p:sp>
    </p:spTree>
    <p:extLst>
      <p:ext uri="{BB962C8B-B14F-4D97-AF65-F5344CB8AC3E}">
        <p14:creationId xmlns:p14="http://schemas.microsoft.com/office/powerpoint/2010/main" val="1211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249424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>
                <a:latin typeface="+mn-lt"/>
              </a:rPr>
              <a:t>Sources of Soil Organic matter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5FEE908-8F07-DDD4-0942-AF11A1C9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58" y="2210184"/>
            <a:ext cx="6395679" cy="4190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5EBE3B-28F7-E1EE-F99D-4AA06DB9BF47}"/>
              </a:ext>
            </a:extLst>
          </p:cNvPr>
          <p:cNvSpPr txBox="1"/>
          <p:nvPr/>
        </p:nvSpPr>
        <p:spPr>
          <a:xfrm>
            <a:off x="7019637" y="3173013"/>
            <a:ext cx="46239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can also introduce organic amendments such as manure, peat or compost… </a:t>
            </a:r>
          </a:p>
        </p:txBody>
      </p:sp>
    </p:spTree>
    <p:extLst>
      <p:ext uri="{BB962C8B-B14F-4D97-AF65-F5344CB8AC3E}">
        <p14:creationId xmlns:p14="http://schemas.microsoft.com/office/powerpoint/2010/main" val="15470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249424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What is Compost?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5845DD5-BF30-09AD-8555-5BF36E327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80" y="2401810"/>
            <a:ext cx="6105627" cy="3408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990F7-C36A-492B-2783-EB3BB751280E}"/>
              </a:ext>
            </a:extLst>
          </p:cNvPr>
          <p:cNvSpPr txBox="1"/>
          <p:nvPr/>
        </p:nvSpPr>
        <p:spPr>
          <a:xfrm>
            <a:off x="6858000" y="2510203"/>
            <a:ext cx="4785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make compost there are four essential ingredients…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Carbon (25 parts)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Nitrogen (1 part)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Oxygen (&gt;5%)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Water (40 – 60%)</a:t>
            </a:r>
          </a:p>
        </p:txBody>
      </p:sp>
    </p:spTree>
    <p:extLst>
      <p:ext uri="{BB962C8B-B14F-4D97-AF65-F5344CB8AC3E}">
        <p14:creationId xmlns:p14="http://schemas.microsoft.com/office/powerpoint/2010/main" val="31158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BSI PAS100 (2018)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66CD78B-66A8-30EF-211E-53E04CB0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27" y="2896163"/>
            <a:ext cx="1329103" cy="2071619"/>
          </a:xfrm>
          <a:prstGeom prst="rect">
            <a:avLst/>
          </a:prstGeom>
        </p:spPr>
      </p:pic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B48691AE-E96D-D036-6AE5-34122324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037" y="1743263"/>
            <a:ext cx="7772400" cy="44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2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Source Segregated Garden Materials</a:t>
            </a:r>
          </a:p>
        </p:txBody>
      </p:sp>
      <p:pic>
        <p:nvPicPr>
          <p:cNvPr id="17" name="Picture 16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F797A42C-2560-6577-2769-176C537D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75" y="1976284"/>
            <a:ext cx="6243350" cy="3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8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Shredding</a:t>
            </a:r>
          </a:p>
        </p:txBody>
      </p:sp>
      <p:pic>
        <p:nvPicPr>
          <p:cNvPr id="4" name="Picture 3" descr="A picture containing truck, sky, green, outdoor&#10;&#10;Description automatically generated">
            <a:extLst>
              <a:ext uri="{FF2B5EF4-FFF2-40B4-BE49-F238E27FC236}">
                <a16:creationId xmlns:a16="http://schemas.microsoft.com/office/drawing/2014/main" id="{D0CFC5D3-9C42-37DC-64D3-339303D8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986" y="2085441"/>
            <a:ext cx="9332759" cy="37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6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Open Windrow Composting</a:t>
            </a:r>
          </a:p>
        </p:txBody>
      </p:sp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75C8243-61BD-7AA5-0DCA-A5833934E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8" y="2176861"/>
            <a:ext cx="7315200" cy="41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9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Turning</a:t>
            </a:r>
          </a:p>
        </p:txBody>
      </p:sp>
      <p:pic>
        <p:nvPicPr>
          <p:cNvPr id="4" name="Picture 3" descr="A picture containing sky, ground, outdoor, farm machine&#10;&#10;Description automatically generated">
            <a:extLst>
              <a:ext uri="{FF2B5EF4-FFF2-40B4-BE49-F238E27FC236}">
                <a16:creationId xmlns:a16="http://schemas.microsoft.com/office/drawing/2014/main" id="{392C0A45-797C-D5F7-F9FE-25FCEE46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242" y="2128682"/>
            <a:ext cx="7394171" cy="40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20481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Screening</a:t>
            </a:r>
          </a:p>
        </p:txBody>
      </p:sp>
      <p:pic>
        <p:nvPicPr>
          <p:cNvPr id="10" name="Picture 9" descr="A picture containing sky, outdoor, truck, yellow&#10;&#10;Description automatically generated">
            <a:extLst>
              <a:ext uri="{FF2B5EF4-FFF2-40B4-BE49-F238E27FC236}">
                <a16:creationId xmlns:a16="http://schemas.microsoft.com/office/drawing/2014/main" id="{6EA313DB-9CF1-5392-1DA1-AA70E2FF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00" y="2237840"/>
            <a:ext cx="8579180" cy="37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2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929515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/>
              <a:t>Contents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65E23-C37C-2319-8653-9EAC13DF5D8E}"/>
              </a:ext>
            </a:extLst>
          </p:cNvPr>
          <p:cNvSpPr txBox="1"/>
          <p:nvPr/>
        </p:nvSpPr>
        <p:spPr>
          <a:xfrm>
            <a:off x="5923551" y="1812679"/>
            <a:ext cx="58219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Growing and caring for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Understanding soil and soil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importance of soil organic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Sources of soil organic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compost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BSI PAS100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Making lawn dressing fit for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Characteristics, benefits 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1ABCF412-C20C-59BD-EE10-4DBA81D81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761" y="2006248"/>
            <a:ext cx="4142256" cy="40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249424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Making it fit For Purpose and Going the Extra Mile</a:t>
            </a:r>
          </a:p>
        </p:txBody>
      </p:sp>
      <p:pic>
        <p:nvPicPr>
          <p:cNvPr id="4" name="Picture 3" descr="A picture containing person, chocolate, piece, food&#10;&#10;Description automatically generated">
            <a:extLst>
              <a:ext uri="{FF2B5EF4-FFF2-40B4-BE49-F238E27FC236}">
                <a16:creationId xmlns:a16="http://schemas.microsoft.com/office/drawing/2014/main" id="{64B5AE85-8931-2487-891A-643AA914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4" y="2606895"/>
            <a:ext cx="4969850" cy="3729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C9D2AF-D893-3384-5079-23579A7C7437}"/>
              </a:ext>
            </a:extLst>
          </p:cNvPr>
          <p:cNvSpPr txBox="1"/>
          <p:nvPr/>
        </p:nvSpPr>
        <p:spPr>
          <a:xfrm>
            <a:off x="5583736" y="2542770"/>
            <a:ext cx="61718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Direct management of PAS100 QMS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Compost sufficiently matured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Patented screening equipment to ensure uniform particle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Moisture content controlled for ease of spreading</a:t>
            </a:r>
          </a:p>
        </p:txBody>
      </p:sp>
    </p:spTree>
    <p:extLst>
      <p:ext uri="{BB962C8B-B14F-4D97-AF65-F5344CB8AC3E}">
        <p14:creationId xmlns:p14="http://schemas.microsoft.com/office/powerpoint/2010/main" val="26413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512172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249424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Typical Characteristics and Benefits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4F10C6-3305-9A3F-73AE-ACB3839C5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12888"/>
              </p:ext>
            </p:extLst>
          </p:nvPr>
        </p:nvGraphicFramePr>
        <p:xfrm>
          <a:off x="785326" y="2332048"/>
          <a:ext cx="3856755" cy="3652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011">
                  <a:extLst>
                    <a:ext uri="{9D8B030D-6E8A-4147-A177-3AD203B41FA5}">
                      <a16:colId xmlns:a16="http://schemas.microsoft.com/office/drawing/2014/main" val="445294436"/>
                    </a:ext>
                  </a:extLst>
                </a:gridCol>
                <a:gridCol w="577186">
                  <a:extLst>
                    <a:ext uri="{9D8B030D-6E8A-4147-A177-3AD203B41FA5}">
                      <a16:colId xmlns:a16="http://schemas.microsoft.com/office/drawing/2014/main" val="3417861977"/>
                    </a:ext>
                  </a:extLst>
                </a:gridCol>
                <a:gridCol w="577186">
                  <a:extLst>
                    <a:ext uri="{9D8B030D-6E8A-4147-A177-3AD203B41FA5}">
                      <a16:colId xmlns:a16="http://schemas.microsoft.com/office/drawing/2014/main" val="828931338"/>
                    </a:ext>
                  </a:extLst>
                </a:gridCol>
                <a:gridCol w="577186">
                  <a:extLst>
                    <a:ext uri="{9D8B030D-6E8A-4147-A177-3AD203B41FA5}">
                      <a16:colId xmlns:a16="http://schemas.microsoft.com/office/drawing/2014/main" val="814994788"/>
                    </a:ext>
                  </a:extLst>
                </a:gridCol>
                <a:gridCol w="577186">
                  <a:extLst>
                    <a:ext uri="{9D8B030D-6E8A-4147-A177-3AD203B41FA5}">
                      <a16:colId xmlns:a16="http://schemas.microsoft.com/office/drawing/2014/main" val="625296827"/>
                    </a:ext>
                  </a:extLst>
                </a:gridCol>
              </a:tblGrid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Compost Grade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0-4mm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051046527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Batch Age when sampled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16 Weeks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1212254421"/>
                  </a:ext>
                </a:extLst>
              </a:tr>
              <a:tr h="150724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952225765"/>
                  </a:ext>
                </a:extLst>
              </a:tr>
              <a:tr h="18618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Analytical Results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Benefit Summary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173701"/>
                  </a:ext>
                </a:extLst>
              </a:tr>
              <a:tr h="7536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DM basis unless otherwise stated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Units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Result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Amount per tonne (fresh weight)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Converted Units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ctr"/>
                </a:tc>
                <a:extLst>
                  <a:ext uri="{0D108BD9-81ED-4DB2-BD59-A6C34878D82A}">
                    <a16:rowId xmlns:a16="http://schemas.microsoft.com/office/drawing/2014/main" val="2868912303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1129792990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Bulk density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grams/L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500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309594098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8.1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379478159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Organic Matter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44.8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211.90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4044559292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Dry Matter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47.3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473.00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220493804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Nitrogen (N)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 w/w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1.81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8.56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008710979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Water soluble Ammonium-N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31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3146880444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Water soluble Nitrate-N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805513685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Phosporus (P)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 w/w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0.32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3.47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P2O5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383712219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Pottassium (K)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 w/w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1.24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7.07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K2O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1732612969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Magnesium (Mg)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 w/w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2.35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MgO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151299118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Sulphur (S)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% w/w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0.29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3.43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SO3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043663921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Copper (Cu)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224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Cu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1415100276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Zinc (Zn)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174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0.08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Zn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272960205"/>
                  </a:ext>
                </a:extLst>
              </a:tr>
              <a:tr h="14185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Sodium (Na)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555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0.26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Kg Na2O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2349158370"/>
                  </a:ext>
                </a:extLst>
              </a:tr>
              <a:tr h="15072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Calcium (Ca)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mg/kg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30780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14.56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Kg Ca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0" marR="6650" marT="6650" marB="0" anchor="b"/>
                </a:tc>
                <a:extLst>
                  <a:ext uri="{0D108BD9-81ED-4DB2-BD59-A6C34878D82A}">
                    <a16:rowId xmlns:a16="http://schemas.microsoft.com/office/drawing/2014/main" val="11126424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5E5B065-9689-8E49-859A-8EA2E02A352E}"/>
              </a:ext>
            </a:extLst>
          </p:cNvPr>
          <p:cNvSpPr txBox="1"/>
          <p:nvPr/>
        </p:nvSpPr>
        <p:spPr>
          <a:xfrm>
            <a:off x="5427407" y="2482907"/>
            <a:ext cx="61718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Provides a valuable source of organic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Improves the soils ability to hold on to 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Provides a slow release of nutrients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Helps to suppress soil borne diseases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Improves the rooting of grass seed</a:t>
            </a:r>
          </a:p>
        </p:txBody>
      </p:sp>
    </p:spTree>
    <p:extLst>
      <p:ext uri="{BB962C8B-B14F-4D97-AF65-F5344CB8AC3E}">
        <p14:creationId xmlns:p14="http://schemas.microsoft.com/office/powerpoint/2010/main" val="6887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249424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How to get the best from Compost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3CF41-C2F0-ABEC-3D23-4C862ED94BA9}"/>
              </a:ext>
            </a:extLst>
          </p:cNvPr>
          <p:cNvSpPr txBox="1"/>
          <p:nvPr/>
        </p:nvSpPr>
        <p:spPr>
          <a:xfrm>
            <a:off x="849599" y="2329019"/>
            <a:ext cx="108958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best results use in the spring (March - May) or in the autumn (September - October)</a:t>
            </a:r>
          </a:p>
          <a:p>
            <a:endParaRPr lang="en-US" sz="2400" dirty="0"/>
          </a:p>
          <a:p>
            <a:r>
              <a:rPr lang="en-US" sz="2400" dirty="0"/>
              <a:t>First weed, scarify and aerate the lawn</a:t>
            </a:r>
          </a:p>
          <a:p>
            <a:endParaRPr lang="en-US" sz="2400" dirty="0"/>
          </a:p>
          <a:p>
            <a:r>
              <a:rPr lang="en-US" sz="2400" dirty="0"/>
              <a:t>Sow an appropriate grass seed mix to match the existing lawn</a:t>
            </a:r>
          </a:p>
          <a:p>
            <a:endParaRPr lang="en-US" sz="2400" dirty="0"/>
          </a:p>
          <a:p>
            <a:r>
              <a:rPr lang="en-US" sz="2400" dirty="0"/>
              <a:t>Apply 5 – 10mm of Field No.4 then brush into the grass and water in</a:t>
            </a:r>
          </a:p>
          <a:p>
            <a:endParaRPr lang="en-US" sz="2400" dirty="0"/>
          </a:p>
          <a:p>
            <a:r>
              <a:rPr lang="en-US" sz="2400" dirty="0"/>
              <a:t>Avoid over watering as puddling and water logging will be detrimental</a:t>
            </a:r>
          </a:p>
        </p:txBody>
      </p:sp>
    </p:spTree>
    <p:extLst>
      <p:ext uri="{BB962C8B-B14F-4D97-AF65-F5344CB8AC3E}">
        <p14:creationId xmlns:p14="http://schemas.microsoft.com/office/powerpoint/2010/main" val="20359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3729650"/>
          </a:xfrm>
        </p:spPr>
        <p:txBody>
          <a:bodyPr anchor="b">
            <a:normAutofit/>
          </a:bodyPr>
          <a:lstStyle/>
          <a:p>
            <a:pPr algn="ctr"/>
            <a:br>
              <a:rPr lang="en-US" sz="4400" dirty="0"/>
            </a:b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95203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/>
              <a:t>“It’s Not Keeping Lawns it’s keeping Soil”</a:t>
            </a:r>
          </a:p>
          <a:p>
            <a:pPr algn="ctr"/>
            <a:r>
              <a:rPr lang="en-US" sz="2800" dirty="0"/>
              <a:t>Field Compost Ltd</a:t>
            </a:r>
          </a:p>
        </p:txBody>
      </p:sp>
      <p:pic>
        <p:nvPicPr>
          <p:cNvPr id="4" name="Picture 3" descr="A picture containing tree, grass, outdoor, garden&#10;&#10;Description automatically generated">
            <a:extLst>
              <a:ext uri="{FF2B5EF4-FFF2-40B4-BE49-F238E27FC236}">
                <a16:creationId xmlns:a16="http://schemas.microsoft.com/office/drawing/2014/main" id="{AA7112EA-EA18-E55A-D994-0502DE904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85" y="2787244"/>
            <a:ext cx="4428903" cy="329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2630028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/>
              <a:t>“It’s Not Keeping Fish, It’s Keeping Water”</a:t>
            </a:r>
            <a:br>
              <a:rPr lang="en-US" sz="4400" dirty="0"/>
            </a:b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My Dad 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D75A8-9B66-BF02-310D-D2935FA1F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87" y="3252651"/>
            <a:ext cx="4426814" cy="2762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6A390-0C8F-A8A2-BED4-5ABE7903F122}"/>
              </a:ext>
            </a:extLst>
          </p:cNvPr>
          <p:cNvSpPr txBox="1"/>
          <p:nvPr/>
        </p:nvSpPr>
        <p:spPr>
          <a:xfrm>
            <a:off x="6093490" y="3602676"/>
            <a:ext cx="5411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Q: What breed of koi carp is in the </a:t>
            </a:r>
            <a:r>
              <a:rPr lang="en-US" sz="3200" dirty="0" err="1"/>
              <a:t>centre</a:t>
            </a:r>
            <a:r>
              <a:rPr lang="en-US" sz="3200" dirty="0"/>
              <a:t> of the photo?</a:t>
            </a:r>
          </a:p>
          <a:p>
            <a:endParaRPr lang="en-US" sz="3200" dirty="0"/>
          </a:p>
          <a:p>
            <a:r>
              <a:rPr lang="en-US" sz="3200" dirty="0"/>
              <a:t>A: Kohaku</a:t>
            </a:r>
          </a:p>
        </p:txBody>
      </p:sp>
    </p:spTree>
    <p:extLst>
      <p:ext uri="{BB962C8B-B14F-4D97-AF65-F5344CB8AC3E}">
        <p14:creationId xmlns:p14="http://schemas.microsoft.com/office/powerpoint/2010/main" val="22610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2254763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Grass Varieties found in UK Lawns are all cultivars of Native grass species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47060-73C4-F203-4D4B-75E3B0F62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29"/>
          <a:stretch/>
        </p:blipFill>
        <p:spPr>
          <a:xfrm>
            <a:off x="810778" y="2872553"/>
            <a:ext cx="5076216" cy="281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FCD8F-4155-C067-F2D0-A594224BFAEC}"/>
              </a:ext>
            </a:extLst>
          </p:cNvPr>
          <p:cNvSpPr txBox="1"/>
          <p:nvPr/>
        </p:nvSpPr>
        <p:spPr>
          <a:xfrm>
            <a:off x="6583680" y="3004457"/>
            <a:ext cx="491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Q. What species of grass is in the photo?</a:t>
            </a:r>
          </a:p>
          <a:p>
            <a:endParaRPr lang="en-US" sz="3200" dirty="0"/>
          </a:p>
          <a:p>
            <a:r>
              <a:rPr lang="en-US" sz="3200" dirty="0"/>
              <a:t>A: </a:t>
            </a:r>
            <a:r>
              <a:rPr lang="en-US" sz="3200" dirty="0" err="1"/>
              <a:t>Perrennial</a:t>
            </a:r>
            <a:r>
              <a:rPr lang="en-US" sz="3200" dirty="0"/>
              <a:t> Rye Grass</a:t>
            </a:r>
          </a:p>
          <a:p>
            <a:r>
              <a:rPr lang="en-US" sz="3200" dirty="0"/>
              <a:t>(Lolium </a:t>
            </a:r>
            <a:r>
              <a:rPr lang="en-US" sz="3200" dirty="0" err="1"/>
              <a:t>perenne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82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7"/>
            <a:ext cx="10183201" cy="2424580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Native Grass Species have evolved over millions of years to be reliant upon healthy Functioning soils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B91E3-0EC4-0ECF-01A7-B91A6597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4" y="2942180"/>
            <a:ext cx="5836700" cy="3502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CB247-3A12-B958-1EB3-BE4424BEA6C7}"/>
              </a:ext>
            </a:extLst>
          </p:cNvPr>
          <p:cNvSpPr txBox="1"/>
          <p:nvPr/>
        </p:nvSpPr>
        <p:spPr>
          <a:xfrm>
            <a:off x="6729768" y="3429000"/>
            <a:ext cx="4847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Q. When did the first grass species appear on earth?</a:t>
            </a:r>
          </a:p>
          <a:p>
            <a:endParaRPr lang="en-US" sz="3200" dirty="0"/>
          </a:p>
          <a:p>
            <a:r>
              <a:rPr lang="en-US" sz="3200" dirty="0"/>
              <a:t>A. 66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20188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466375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Understanding Soil and Soil Function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979F4F7-D582-8E1E-5C06-E0464951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48" y="2085441"/>
            <a:ext cx="4673783" cy="4029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F0E6B-C298-35C4-0E1D-4BEAB527F43D}"/>
              </a:ext>
            </a:extLst>
          </p:cNvPr>
          <p:cNvSpPr txBox="1"/>
          <p:nvPr/>
        </p:nvSpPr>
        <p:spPr>
          <a:xfrm>
            <a:off x="5762945" y="2948226"/>
            <a:ext cx="5661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medium for plant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regulator of water supplies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recycler of raw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habitat for soil organisms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landscaping and engineering medium</a:t>
            </a:r>
          </a:p>
        </p:txBody>
      </p:sp>
    </p:spTree>
    <p:extLst>
      <p:ext uri="{BB962C8B-B14F-4D97-AF65-F5344CB8AC3E}">
        <p14:creationId xmlns:p14="http://schemas.microsoft.com/office/powerpoint/2010/main" val="11987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075433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Soil types – are defined by texture….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0CF4546-A077-E2CB-1F03-44D48318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4" y="2506695"/>
            <a:ext cx="4651125" cy="389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0D03C-78F5-2005-5BCE-E974FC47F524}"/>
              </a:ext>
            </a:extLst>
          </p:cNvPr>
          <p:cNvSpPr txBox="1"/>
          <p:nvPr/>
        </p:nvSpPr>
        <p:spPr>
          <a:xfrm>
            <a:off x="5810865" y="3429000"/>
            <a:ext cx="5766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Q. Which soil texture has the smallest particle size?</a:t>
            </a:r>
          </a:p>
          <a:p>
            <a:endParaRPr lang="en-US" sz="3200" dirty="0"/>
          </a:p>
          <a:p>
            <a:r>
              <a:rPr lang="en-US" sz="3200" dirty="0"/>
              <a:t>A. Clay</a:t>
            </a:r>
          </a:p>
        </p:txBody>
      </p:sp>
    </p:spTree>
    <p:extLst>
      <p:ext uri="{BB962C8B-B14F-4D97-AF65-F5344CB8AC3E}">
        <p14:creationId xmlns:p14="http://schemas.microsoft.com/office/powerpoint/2010/main" val="293394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343A2-D677-FA7B-91B0-E256F19BF356}"/>
              </a:ext>
            </a:extLst>
          </p:cNvPr>
          <p:cNvSpPr txBox="1"/>
          <p:nvPr/>
        </p:nvSpPr>
        <p:spPr>
          <a:xfrm>
            <a:off x="1504387" y="4716305"/>
            <a:ext cx="79380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Silt 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DA601-8F76-6B93-D005-7EC6057737BC}"/>
              </a:ext>
            </a:extLst>
          </p:cNvPr>
          <p:cNvSpPr txBox="1"/>
          <p:nvPr/>
        </p:nvSpPr>
        <p:spPr>
          <a:xfrm>
            <a:off x="2999640" y="3342954"/>
            <a:ext cx="102143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Sand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AE270-F343-D930-9A92-AD52E0B4B8A0}"/>
              </a:ext>
            </a:extLst>
          </p:cNvPr>
          <p:cNvSpPr txBox="1"/>
          <p:nvPr/>
        </p:nvSpPr>
        <p:spPr>
          <a:xfrm>
            <a:off x="4864051" y="4035465"/>
            <a:ext cx="9459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Clay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28BE7-FC68-F944-D8CB-D910B46A42B6}"/>
              </a:ext>
            </a:extLst>
          </p:cNvPr>
          <p:cNvSpPr txBox="1"/>
          <p:nvPr/>
        </p:nvSpPr>
        <p:spPr>
          <a:xfrm>
            <a:off x="3619608" y="5602649"/>
            <a:ext cx="12444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E7466-BC91-57D3-F0E7-2DEB4E2DA9B6}"/>
              </a:ext>
            </a:extLst>
          </p:cNvPr>
          <p:cNvSpPr txBox="1"/>
          <p:nvPr/>
        </p:nvSpPr>
        <p:spPr>
          <a:xfrm>
            <a:off x="5917802" y="5017874"/>
            <a:ext cx="268515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Organic matter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E6809-8D0C-B1DF-78F5-7F1B95D61D6F}"/>
              </a:ext>
            </a:extLst>
          </p:cNvPr>
          <p:cNvSpPr txBox="1"/>
          <p:nvPr/>
        </p:nvSpPr>
        <p:spPr>
          <a:xfrm>
            <a:off x="3158341" y="4417960"/>
            <a:ext cx="659155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Air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84FAF-397B-C555-F547-797F4EC2A29D}"/>
              </a:ext>
            </a:extLst>
          </p:cNvPr>
          <p:cNvSpPr txBox="1"/>
          <p:nvPr/>
        </p:nvSpPr>
        <p:spPr>
          <a:xfrm>
            <a:off x="8042147" y="3930218"/>
            <a:ext cx="211656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Biomass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2278306"/>
          </a:xfrm>
        </p:spPr>
        <p:txBody>
          <a:bodyPr anchor="b">
            <a:normAutofit/>
          </a:bodyPr>
          <a:lstStyle/>
          <a:p>
            <a:pPr algn="ctr"/>
            <a:endParaRPr lang="en-US" sz="4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01173-3D36-E653-BABE-4A354C1E4F9B}"/>
              </a:ext>
            </a:extLst>
          </p:cNvPr>
          <p:cNvSpPr txBox="1">
            <a:spLocks/>
          </p:cNvSpPr>
          <p:nvPr/>
        </p:nvSpPr>
        <p:spPr>
          <a:xfrm>
            <a:off x="1775637" y="619066"/>
            <a:ext cx="10183201" cy="22834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>
                <a:latin typeface="+mn-lt"/>
              </a:rPr>
              <a:t>…but there’s much more going on than that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70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31860-DCD8-D503-698C-8AB68FFF0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7" y="619066"/>
            <a:ext cx="10183201" cy="1790624"/>
          </a:xfrm>
        </p:spPr>
        <p:txBody>
          <a:bodyPr anchor="b">
            <a:normAutofit/>
          </a:bodyPr>
          <a:lstStyle/>
          <a:p>
            <a:pPr algn="ctr"/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E3889F-F6D9-DCD6-5E07-D44C0CE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753007"/>
            <a:ext cx="1329103" cy="13324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EDA78B-6F16-BE5C-A9FB-E781822A9F73}"/>
              </a:ext>
            </a:extLst>
          </p:cNvPr>
          <p:cNvSpPr txBox="1">
            <a:spLocks/>
          </p:cNvSpPr>
          <p:nvPr/>
        </p:nvSpPr>
        <p:spPr>
          <a:xfrm>
            <a:off x="1928037" y="771465"/>
            <a:ext cx="10183201" cy="169741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+mn-lt"/>
              </a:rPr>
              <a:t>The Importance of Soil Organic matter (SOM)</a:t>
            </a:r>
            <a:endParaRPr lang="en-US" sz="4400" dirty="0"/>
          </a:p>
        </p:txBody>
      </p:sp>
      <p:pic>
        <p:nvPicPr>
          <p:cNvPr id="15" name="Picture 14" descr="A close-up of a soil&#10;&#10;Description automatically generated with low confidence">
            <a:extLst>
              <a:ext uri="{FF2B5EF4-FFF2-40B4-BE49-F238E27FC236}">
                <a16:creationId xmlns:a16="http://schemas.microsoft.com/office/drawing/2014/main" id="{EB5A3938-4E73-24A4-9C7E-37D0AE973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13" y="2858189"/>
            <a:ext cx="5223797" cy="3425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9FE253-4ABE-914C-E133-B1B02D1F66FC}"/>
              </a:ext>
            </a:extLst>
          </p:cNvPr>
          <p:cNvSpPr txBox="1"/>
          <p:nvPr/>
        </p:nvSpPr>
        <p:spPr>
          <a:xfrm>
            <a:off x="6336892" y="2977992"/>
            <a:ext cx="56219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Q. What is soil organic matter (SOM)?</a:t>
            </a:r>
          </a:p>
          <a:p>
            <a:endParaRPr lang="en-US" sz="2800" dirty="0"/>
          </a:p>
          <a:p>
            <a:r>
              <a:rPr lang="en-US" sz="2800" dirty="0"/>
              <a:t>A. Soil organic matter is any material produced originally by living organisms (plant or animal) that is returned to the soil and goes through the decomposition process</a:t>
            </a:r>
          </a:p>
        </p:txBody>
      </p:sp>
    </p:spTree>
    <p:extLst>
      <p:ext uri="{BB962C8B-B14F-4D97-AF65-F5344CB8AC3E}">
        <p14:creationId xmlns:p14="http://schemas.microsoft.com/office/powerpoint/2010/main" val="239542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14448</TotalTime>
  <Words>745</Words>
  <Application>Microsoft Office PowerPoint</Application>
  <PresentationFormat>Widescreen</PresentationFormat>
  <Paragraphs>188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Tw Cen MT</vt:lpstr>
      <vt:lpstr>Wingdings 2</vt:lpstr>
      <vt:lpstr>DividendVTI</vt:lpstr>
      <vt:lpstr>The merits of using compost dressing &amp; the benefits to soil health</vt:lpstr>
      <vt:lpstr>Contents</vt:lpstr>
      <vt:lpstr>“It’s Not Keeping Fish, It’s Keeping Water”  My Dad </vt:lpstr>
      <vt:lpstr>Grass Varieties found in UK Lawns are all cultivars of Native grass species</vt:lpstr>
      <vt:lpstr>Native Grass Species have evolved over millions of years to be reliant upon healthy Functioning soils</vt:lpstr>
      <vt:lpstr>Understanding Soil and Soil Function</vt:lpstr>
      <vt:lpstr>Soil types – are defined by texture….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Dyson</dc:creator>
  <cp:lastModifiedBy>Catherine Hopkins</cp:lastModifiedBy>
  <cp:revision>13</cp:revision>
  <dcterms:created xsi:type="dcterms:W3CDTF">2023-01-10T15:21:33Z</dcterms:created>
  <dcterms:modified xsi:type="dcterms:W3CDTF">2023-01-26T10:22:39Z</dcterms:modified>
</cp:coreProperties>
</file>