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6" r:id="rId2"/>
    <p:sldId id="17403" r:id="rId3"/>
    <p:sldId id="17261" r:id="rId4"/>
    <p:sldId id="17407" r:id="rId5"/>
    <p:sldId id="260" r:id="rId6"/>
    <p:sldId id="17408" r:id="rId7"/>
    <p:sldId id="17412" r:id="rId8"/>
    <p:sldId id="363" r:id="rId9"/>
    <p:sldId id="17387" r:id="rId10"/>
    <p:sldId id="17393" r:id="rId11"/>
    <p:sldId id="262" r:id="rId12"/>
    <p:sldId id="882" r:id="rId13"/>
    <p:sldId id="17358" r:id="rId14"/>
    <p:sldId id="17299" r:id="rId15"/>
    <p:sldId id="17384" r:id="rId16"/>
    <p:sldId id="17343" r:id="rId17"/>
    <p:sldId id="17409" r:id="rId18"/>
    <p:sldId id="17303" r:id="rId19"/>
    <p:sldId id="17411" r:id="rId20"/>
    <p:sldId id="17416" r:id="rId21"/>
    <p:sldId id="17413" r:id="rId22"/>
    <p:sldId id="17417" r:id="rId23"/>
    <p:sldId id="283" r:id="rId24"/>
    <p:sldId id="17355" r:id="rId25"/>
    <p:sldId id="17415" r:id="rId26"/>
    <p:sldId id="17418" r:id="rId27"/>
    <p:sldId id="1736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M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8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77" autoAdjust="0"/>
    <p:restoredTop sz="94655" autoAdjust="0"/>
  </p:normalViewPr>
  <p:slideViewPr>
    <p:cSldViewPr snapToGrid="0" showGuides="1">
      <p:cViewPr varScale="1">
        <p:scale>
          <a:sx n="108" d="100"/>
          <a:sy n="108" d="100"/>
        </p:scale>
        <p:origin x="570" y="102"/>
      </p:cViewPr>
      <p:guideLst>
        <p:guide orient="horz" pos="2160"/>
        <p:guide pos="3840"/>
      </p:guideLst>
    </p:cSldViewPr>
  </p:slideViewPr>
  <p:notesTextViewPr>
    <p:cViewPr>
      <p:scale>
        <a:sx n="1" d="1"/>
        <a:sy n="1" d="1"/>
      </p:scale>
      <p:origin x="0" y="0"/>
    </p:cViewPr>
  </p:notesTextViewPr>
  <p:sorterViewPr>
    <p:cViewPr>
      <p:scale>
        <a:sx n="100" d="100"/>
        <a:sy n="100" d="100"/>
      </p:scale>
      <p:origin x="0" y="-6067"/>
    </p:cViewPr>
  </p:sorterViewPr>
  <p:notesViewPr>
    <p:cSldViewPr snapToGrid="0">
      <p:cViewPr varScale="1">
        <p:scale>
          <a:sx n="87" d="100"/>
          <a:sy n="87" d="100"/>
        </p:scale>
        <p:origin x="286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Ideal Soil</a:t>
            </a:r>
          </a:p>
        </c:rich>
      </c:tx>
      <c:layout>
        <c:manualLayout>
          <c:xMode val="edge"/>
          <c:yMode val="edge"/>
          <c:x val="0.18326033464566929"/>
          <c:y val="2.187499999999999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8FB8-4B8F-97CC-8AB5BB3F9945}"/>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8FB8-4B8F-97CC-8AB5BB3F9945}"/>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8FB8-4B8F-97CC-8AB5BB3F9945}"/>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8FB8-4B8F-97CC-8AB5BB3F9945}"/>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Air</c:v>
                </c:pt>
                <c:pt idx="1">
                  <c:v>Water</c:v>
                </c:pt>
                <c:pt idx="2">
                  <c:v>Mineral</c:v>
                </c:pt>
                <c:pt idx="3">
                  <c:v>OGM</c:v>
                </c:pt>
              </c:strCache>
            </c:strRef>
          </c:cat>
          <c:val>
            <c:numRef>
              <c:f>Sheet1!$B$2:$B$5</c:f>
              <c:numCache>
                <c:formatCode>General</c:formatCode>
                <c:ptCount val="4"/>
                <c:pt idx="0">
                  <c:v>25</c:v>
                </c:pt>
                <c:pt idx="1">
                  <c:v>25</c:v>
                </c:pt>
                <c:pt idx="2">
                  <c:v>45</c:v>
                </c:pt>
                <c:pt idx="3">
                  <c:v>5</c:v>
                </c:pt>
              </c:numCache>
            </c:numRef>
          </c:val>
          <c:extLst>
            <c:ext xmlns:c16="http://schemas.microsoft.com/office/drawing/2014/chart" uri="{C3380CC4-5D6E-409C-BE32-E72D297353CC}">
              <c16:uniqueId val="{00000008-8FB8-4B8F-97CC-8AB5BB3F9945}"/>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Ideal Soil</a:t>
            </a:r>
          </a:p>
        </c:rich>
      </c:tx>
      <c:layout>
        <c:manualLayout>
          <c:xMode val="edge"/>
          <c:yMode val="edge"/>
          <c:x val="0.60201033464566933"/>
          <c:y val="4.374999999999999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685F-45B9-B1F8-05360B6FC021}"/>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685F-45B9-B1F8-05360B6FC021}"/>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685F-45B9-B1F8-05360B6FC021}"/>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685F-45B9-B1F8-05360B6FC021}"/>
              </c:ext>
            </c:extLst>
          </c:dPt>
          <c:dLbls>
            <c:dLbl>
              <c:idx val="0"/>
              <c:layout>
                <c:manualLayout>
                  <c:x val="-2.083333333333486E-3"/>
                  <c:y val="-6.4062500000000008E-2"/>
                </c:manualLayout>
              </c:layout>
              <c:tx>
                <c:rich>
                  <a:bodyPr/>
                  <a:lstStyle/>
                  <a:p>
                    <a:fld id="{FB26E616-D052-43BF-826D-2F843BD88C79}" type="CATEGORYNAME">
                      <a:rPr lang="en-US" sz="2800"/>
                      <a:pPr/>
                      <a:t>[CATEGORY NAME]</a:t>
                    </a:fld>
                    <a:r>
                      <a:rPr lang="en-US" sz="2800" baseline="0" dirty="0"/>
                      <a:t>
</a:t>
                    </a:r>
                    <a:fld id="{7CF8EC40-F286-4FA7-B4B6-AA27495B50FF}" type="PERCENTAGE">
                      <a:rPr lang="en-US" sz="2800" baseline="0"/>
                      <a:pPr/>
                      <a:t>[PERCENTAGE]</a:t>
                    </a:fld>
                    <a:endParaRPr lang="en-US" sz="2800"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24266699475065617"/>
                      <c:h val="0.29542076771653542"/>
                    </c:manualLayout>
                  </c15:layout>
                  <c15:dlblFieldTable/>
                  <c15:showDataLabelsRange val="0"/>
                </c:ext>
                <c:ext xmlns:c16="http://schemas.microsoft.com/office/drawing/2014/chart" uri="{C3380CC4-5D6E-409C-BE32-E72D297353CC}">
                  <c16:uniqueId val="{00000001-685F-45B9-B1F8-05360B6FC021}"/>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Not Soil</c:v>
                </c:pt>
                <c:pt idx="2">
                  <c:v>Mineral</c:v>
                </c:pt>
                <c:pt idx="3">
                  <c:v>OGM</c:v>
                </c:pt>
              </c:strCache>
            </c:strRef>
          </c:cat>
          <c:val>
            <c:numRef>
              <c:f>Sheet1!$B$2:$B$5</c:f>
              <c:numCache>
                <c:formatCode>General</c:formatCode>
                <c:ptCount val="4"/>
                <c:pt idx="0">
                  <c:v>50</c:v>
                </c:pt>
                <c:pt idx="2">
                  <c:v>45</c:v>
                </c:pt>
                <c:pt idx="3">
                  <c:v>5</c:v>
                </c:pt>
              </c:numCache>
            </c:numRef>
          </c:val>
          <c:extLst>
            <c:ext xmlns:c16="http://schemas.microsoft.com/office/drawing/2014/chart" uri="{C3380CC4-5D6E-409C-BE32-E72D297353CC}">
              <c16:uniqueId val="{00000008-685F-45B9-B1F8-05360B6FC021}"/>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Ideal Soil</a:t>
            </a:r>
          </a:p>
        </c:rich>
      </c:tx>
      <c:layout>
        <c:manualLayout>
          <c:xMode val="edge"/>
          <c:yMode val="edge"/>
          <c:x val="0.18326033464566929"/>
          <c:y val="2.187499999999999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A6AD-40BF-BF51-B023D535DEB6}"/>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A6AD-40BF-BF51-B023D535DEB6}"/>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A6AD-40BF-BF51-B023D535DEB6}"/>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A6AD-40BF-BF51-B023D535DEB6}"/>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Air</c:v>
                </c:pt>
                <c:pt idx="1">
                  <c:v>Water</c:v>
                </c:pt>
                <c:pt idx="2">
                  <c:v>Mineral</c:v>
                </c:pt>
                <c:pt idx="3">
                  <c:v>OGM</c:v>
                </c:pt>
              </c:strCache>
            </c:strRef>
          </c:cat>
          <c:val>
            <c:numRef>
              <c:f>Sheet1!$B$2:$B$5</c:f>
              <c:numCache>
                <c:formatCode>General</c:formatCode>
                <c:ptCount val="4"/>
                <c:pt idx="0">
                  <c:v>25</c:v>
                </c:pt>
                <c:pt idx="1">
                  <c:v>25</c:v>
                </c:pt>
                <c:pt idx="2">
                  <c:v>45</c:v>
                </c:pt>
                <c:pt idx="3">
                  <c:v>5</c:v>
                </c:pt>
              </c:numCache>
            </c:numRef>
          </c:val>
          <c:extLst>
            <c:ext xmlns:c16="http://schemas.microsoft.com/office/drawing/2014/chart" uri="{C3380CC4-5D6E-409C-BE32-E72D297353CC}">
              <c16:uniqueId val="{00000008-A6AD-40BF-BF51-B023D535DEB6}"/>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5"/>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08-11-13T17:37:52.953" idx="1">
    <p:pos x="10" y="10"/>
    <p:text>we all smell soils from time to time, but do we truely understand what the smell means.
it can be a very imediate identification of a soils health.
organic smell = good
putrified sweet and hydrogen sulphides &amp; ammonia = not so good. Anearobic.</p:tex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D1BA84-596D-41C6-9DA8-34B6357E5D3B}" type="doc">
      <dgm:prSet loTypeId="urn:microsoft.com/office/officeart/2005/8/layout/cycle8" loCatId="cycle" qsTypeId="urn:microsoft.com/office/officeart/2005/8/quickstyle/simple1" qsCatId="simple" csTypeId="urn:microsoft.com/office/officeart/2005/8/colors/colorful5" csCatId="colorful" phldr="1"/>
      <dgm:spPr/>
    </dgm:pt>
    <dgm:pt modelId="{329CF03D-F983-47A0-83C7-1B5BD032EC3A}">
      <dgm:prSet phldrT="[Text]"/>
      <dgm:spPr/>
      <dgm:t>
        <a:bodyPr/>
        <a:lstStyle/>
        <a:p>
          <a:r>
            <a:rPr lang="en-GB" dirty="0"/>
            <a:t>Physical</a:t>
          </a:r>
        </a:p>
      </dgm:t>
    </dgm:pt>
    <dgm:pt modelId="{9BAADA6B-4EAF-4012-94B8-3BA83C1B3EFF}" type="parTrans" cxnId="{3473CFFC-EE80-40B2-83D6-E1D7CAE9100B}">
      <dgm:prSet/>
      <dgm:spPr/>
      <dgm:t>
        <a:bodyPr/>
        <a:lstStyle/>
        <a:p>
          <a:endParaRPr lang="en-GB"/>
        </a:p>
      </dgm:t>
    </dgm:pt>
    <dgm:pt modelId="{625C42A7-0F38-4E79-A7C8-738FDA98F603}" type="sibTrans" cxnId="{3473CFFC-EE80-40B2-83D6-E1D7CAE9100B}">
      <dgm:prSet/>
      <dgm:spPr/>
      <dgm:t>
        <a:bodyPr/>
        <a:lstStyle/>
        <a:p>
          <a:endParaRPr lang="en-GB"/>
        </a:p>
      </dgm:t>
    </dgm:pt>
    <dgm:pt modelId="{C6620998-9043-4A58-97B6-2373987E9C65}">
      <dgm:prSet phldrT="[Text]"/>
      <dgm:spPr/>
      <dgm:t>
        <a:bodyPr/>
        <a:lstStyle/>
        <a:p>
          <a:r>
            <a:rPr lang="en-GB" dirty="0"/>
            <a:t>Chemical</a:t>
          </a:r>
        </a:p>
      </dgm:t>
    </dgm:pt>
    <dgm:pt modelId="{D3A47415-290C-49C5-83F5-DF094C9726C3}" type="parTrans" cxnId="{1A4BBA2F-8463-4043-96CC-B79EE09DAC41}">
      <dgm:prSet/>
      <dgm:spPr/>
      <dgm:t>
        <a:bodyPr/>
        <a:lstStyle/>
        <a:p>
          <a:endParaRPr lang="en-GB"/>
        </a:p>
      </dgm:t>
    </dgm:pt>
    <dgm:pt modelId="{16FCA5BA-DCC6-44CE-8687-AAD8C1C477E5}" type="sibTrans" cxnId="{1A4BBA2F-8463-4043-96CC-B79EE09DAC41}">
      <dgm:prSet/>
      <dgm:spPr/>
      <dgm:t>
        <a:bodyPr/>
        <a:lstStyle/>
        <a:p>
          <a:endParaRPr lang="en-GB"/>
        </a:p>
      </dgm:t>
    </dgm:pt>
    <dgm:pt modelId="{F08C6064-7D1D-4716-AF65-0335D7AD6F0D}">
      <dgm:prSet phldrT="[Text]"/>
      <dgm:spPr/>
      <dgm:t>
        <a:bodyPr/>
        <a:lstStyle/>
        <a:p>
          <a:r>
            <a:rPr lang="en-GB" dirty="0"/>
            <a:t>Biological</a:t>
          </a:r>
        </a:p>
      </dgm:t>
    </dgm:pt>
    <dgm:pt modelId="{6388E9FD-602F-4599-BF5C-32812658525B}" type="parTrans" cxnId="{0D09D933-3AAA-479D-85F0-666588C1C29A}">
      <dgm:prSet/>
      <dgm:spPr/>
      <dgm:t>
        <a:bodyPr/>
        <a:lstStyle/>
        <a:p>
          <a:endParaRPr lang="en-GB"/>
        </a:p>
      </dgm:t>
    </dgm:pt>
    <dgm:pt modelId="{F871733B-19D5-4827-BE9A-B0CF0B7959B3}" type="sibTrans" cxnId="{0D09D933-3AAA-479D-85F0-666588C1C29A}">
      <dgm:prSet/>
      <dgm:spPr/>
      <dgm:t>
        <a:bodyPr/>
        <a:lstStyle/>
        <a:p>
          <a:endParaRPr lang="en-GB"/>
        </a:p>
      </dgm:t>
    </dgm:pt>
    <dgm:pt modelId="{5D0EB581-79BE-4321-A833-86E1E0793C49}" type="pres">
      <dgm:prSet presAssocID="{8FD1BA84-596D-41C6-9DA8-34B6357E5D3B}" presName="compositeShape" presStyleCnt="0">
        <dgm:presLayoutVars>
          <dgm:chMax val="7"/>
          <dgm:dir/>
          <dgm:resizeHandles val="exact"/>
        </dgm:presLayoutVars>
      </dgm:prSet>
      <dgm:spPr/>
    </dgm:pt>
    <dgm:pt modelId="{5375870F-5CF9-421B-87CC-9AC76AD810D7}" type="pres">
      <dgm:prSet presAssocID="{8FD1BA84-596D-41C6-9DA8-34B6357E5D3B}" presName="wedge1" presStyleLbl="node1" presStyleIdx="0" presStyleCnt="3"/>
      <dgm:spPr/>
    </dgm:pt>
    <dgm:pt modelId="{B989A51B-CF6E-4A6C-B358-0853C2ADD80A}" type="pres">
      <dgm:prSet presAssocID="{8FD1BA84-596D-41C6-9DA8-34B6357E5D3B}" presName="dummy1a" presStyleCnt="0"/>
      <dgm:spPr/>
    </dgm:pt>
    <dgm:pt modelId="{6267F8F9-CE36-47BB-B4F7-15F72853CDE2}" type="pres">
      <dgm:prSet presAssocID="{8FD1BA84-596D-41C6-9DA8-34B6357E5D3B}" presName="dummy1b" presStyleCnt="0"/>
      <dgm:spPr/>
    </dgm:pt>
    <dgm:pt modelId="{12BCC4E8-A95A-4983-8AEB-524C0FFAC60F}" type="pres">
      <dgm:prSet presAssocID="{8FD1BA84-596D-41C6-9DA8-34B6357E5D3B}" presName="wedge1Tx" presStyleLbl="node1" presStyleIdx="0" presStyleCnt="3">
        <dgm:presLayoutVars>
          <dgm:chMax val="0"/>
          <dgm:chPref val="0"/>
          <dgm:bulletEnabled val="1"/>
        </dgm:presLayoutVars>
      </dgm:prSet>
      <dgm:spPr/>
    </dgm:pt>
    <dgm:pt modelId="{B24FF0A7-CA2B-498A-B8CA-0D70A1C25CC6}" type="pres">
      <dgm:prSet presAssocID="{8FD1BA84-596D-41C6-9DA8-34B6357E5D3B}" presName="wedge2" presStyleLbl="node1" presStyleIdx="1" presStyleCnt="3"/>
      <dgm:spPr/>
    </dgm:pt>
    <dgm:pt modelId="{C4D7CE44-354E-46D7-A2B4-E33178FB2C7B}" type="pres">
      <dgm:prSet presAssocID="{8FD1BA84-596D-41C6-9DA8-34B6357E5D3B}" presName="dummy2a" presStyleCnt="0"/>
      <dgm:spPr/>
    </dgm:pt>
    <dgm:pt modelId="{B3DEFEB2-690A-4773-B4C5-7D268E24B01E}" type="pres">
      <dgm:prSet presAssocID="{8FD1BA84-596D-41C6-9DA8-34B6357E5D3B}" presName="dummy2b" presStyleCnt="0"/>
      <dgm:spPr/>
    </dgm:pt>
    <dgm:pt modelId="{224AFD25-0D1E-45F6-A26B-C5CAE9AB32EA}" type="pres">
      <dgm:prSet presAssocID="{8FD1BA84-596D-41C6-9DA8-34B6357E5D3B}" presName="wedge2Tx" presStyleLbl="node1" presStyleIdx="1" presStyleCnt="3">
        <dgm:presLayoutVars>
          <dgm:chMax val="0"/>
          <dgm:chPref val="0"/>
          <dgm:bulletEnabled val="1"/>
        </dgm:presLayoutVars>
      </dgm:prSet>
      <dgm:spPr/>
    </dgm:pt>
    <dgm:pt modelId="{A454474F-D83C-42B6-942F-E34E764F49DE}" type="pres">
      <dgm:prSet presAssocID="{8FD1BA84-596D-41C6-9DA8-34B6357E5D3B}" presName="wedge3" presStyleLbl="node1" presStyleIdx="2" presStyleCnt="3"/>
      <dgm:spPr/>
    </dgm:pt>
    <dgm:pt modelId="{5D5240EB-C9DA-45B5-8C6F-0D643CA62F9C}" type="pres">
      <dgm:prSet presAssocID="{8FD1BA84-596D-41C6-9DA8-34B6357E5D3B}" presName="dummy3a" presStyleCnt="0"/>
      <dgm:spPr/>
    </dgm:pt>
    <dgm:pt modelId="{13BA67E2-614F-4CEA-8F4C-FBD8D5D03CEA}" type="pres">
      <dgm:prSet presAssocID="{8FD1BA84-596D-41C6-9DA8-34B6357E5D3B}" presName="dummy3b" presStyleCnt="0"/>
      <dgm:spPr/>
    </dgm:pt>
    <dgm:pt modelId="{57011415-85C3-4A11-81F1-58CE4C3A9CA1}" type="pres">
      <dgm:prSet presAssocID="{8FD1BA84-596D-41C6-9DA8-34B6357E5D3B}" presName="wedge3Tx" presStyleLbl="node1" presStyleIdx="2" presStyleCnt="3">
        <dgm:presLayoutVars>
          <dgm:chMax val="0"/>
          <dgm:chPref val="0"/>
          <dgm:bulletEnabled val="1"/>
        </dgm:presLayoutVars>
      </dgm:prSet>
      <dgm:spPr/>
    </dgm:pt>
    <dgm:pt modelId="{51138887-ABA5-4282-BABC-9D51BDA93840}" type="pres">
      <dgm:prSet presAssocID="{625C42A7-0F38-4E79-A7C8-738FDA98F603}" presName="arrowWedge1" presStyleLbl="fgSibTrans2D1" presStyleIdx="0" presStyleCnt="3"/>
      <dgm:spPr/>
    </dgm:pt>
    <dgm:pt modelId="{3A03EB87-78D7-4B9C-AC56-EE3E115B5CAB}" type="pres">
      <dgm:prSet presAssocID="{16FCA5BA-DCC6-44CE-8687-AAD8C1C477E5}" presName="arrowWedge2" presStyleLbl="fgSibTrans2D1" presStyleIdx="1" presStyleCnt="3"/>
      <dgm:spPr/>
    </dgm:pt>
    <dgm:pt modelId="{A353EB94-FF9E-4503-9D9C-4CE5F86B4C95}" type="pres">
      <dgm:prSet presAssocID="{F871733B-19D5-4827-BE9A-B0CF0B7959B3}" presName="arrowWedge3" presStyleLbl="fgSibTrans2D1" presStyleIdx="2" presStyleCnt="3"/>
      <dgm:spPr/>
    </dgm:pt>
  </dgm:ptLst>
  <dgm:cxnLst>
    <dgm:cxn modelId="{EB6F5016-D48A-4DD6-876A-0B1F002B97AA}" type="presOf" srcId="{329CF03D-F983-47A0-83C7-1B5BD032EC3A}" destId="{12BCC4E8-A95A-4983-8AEB-524C0FFAC60F}" srcOrd="1" destOrd="0" presId="urn:microsoft.com/office/officeart/2005/8/layout/cycle8"/>
    <dgm:cxn modelId="{86C90117-B6F2-4D18-B269-9A699209FD85}" type="presOf" srcId="{F08C6064-7D1D-4716-AF65-0335D7AD6F0D}" destId="{A454474F-D83C-42B6-942F-E34E764F49DE}" srcOrd="0" destOrd="0" presId="urn:microsoft.com/office/officeart/2005/8/layout/cycle8"/>
    <dgm:cxn modelId="{1A4BBA2F-8463-4043-96CC-B79EE09DAC41}" srcId="{8FD1BA84-596D-41C6-9DA8-34B6357E5D3B}" destId="{C6620998-9043-4A58-97B6-2373987E9C65}" srcOrd="1" destOrd="0" parTransId="{D3A47415-290C-49C5-83F5-DF094C9726C3}" sibTransId="{16FCA5BA-DCC6-44CE-8687-AAD8C1C477E5}"/>
    <dgm:cxn modelId="{0D09D933-3AAA-479D-85F0-666588C1C29A}" srcId="{8FD1BA84-596D-41C6-9DA8-34B6357E5D3B}" destId="{F08C6064-7D1D-4716-AF65-0335D7AD6F0D}" srcOrd="2" destOrd="0" parTransId="{6388E9FD-602F-4599-BF5C-32812658525B}" sibTransId="{F871733B-19D5-4827-BE9A-B0CF0B7959B3}"/>
    <dgm:cxn modelId="{2246D03A-595E-42D8-BADD-78887EE7E89E}" type="presOf" srcId="{F08C6064-7D1D-4716-AF65-0335D7AD6F0D}" destId="{57011415-85C3-4A11-81F1-58CE4C3A9CA1}" srcOrd="1" destOrd="0" presId="urn:microsoft.com/office/officeart/2005/8/layout/cycle8"/>
    <dgm:cxn modelId="{749F3F49-0B02-4223-8DC8-2DA0229E7602}" type="presOf" srcId="{C6620998-9043-4A58-97B6-2373987E9C65}" destId="{B24FF0A7-CA2B-498A-B8CA-0D70A1C25CC6}" srcOrd="0" destOrd="0" presId="urn:microsoft.com/office/officeart/2005/8/layout/cycle8"/>
    <dgm:cxn modelId="{765E489A-4D0A-444A-B258-9F9E5EED8A35}" type="presOf" srcId="{329CF03D-F983-47A0-83C7-1B5BD032EC3A}" destId="{5375870F-5CF9-421B-87CC-9AC76AD810D7}" srcOrd="0" destOrd="0" presId="urn:microsoft.com/office/officeart/2005/8/layout/cycle8"/>
    <dgm:cxn modelId="{BBCA9DD4-BCEA-44C3-9695-A48B7162A52E}" type="presOf" srcId="{8FD1BA84-596D-41C6-9DA8-34B6357E5D3B}" destId="{5D0EB581-79BE-4321-A833-86E1E0793C49}" srcOrd="0" destOrd="0" presId="urn:microsoft.com/office/officeart/2005/8/layout/cycle8"/>
    <dgm:cxn modelId="{D55BE9E7-E2BC-4045-86C2-99C862884D5B}" type="presOf" srcId="{C6620998-9043-4A58-97B6-2373987E9C65}" destId="{224AFD25-0D1E-45F6-A26B-C5CAE9AB32EA}" srcOrd="1" destOrd="0" presId="urn:microsoft.com/office/officeart/2005/8/layout/cycle8"/>
    <dgm:cxn modelId="{3473CFFC-EE80-40B2-83D6-E1D7CAE9100B}" srcId="{8FD1BA84-596D-41C6-9DA8-34B6357E5D3B}" destId="{329CF03D-F983-47A0-83C7-1B5BD032EC3A}" srcOrd="0" destOrd="0" parTransId="{9BAADA6B-4EAF-4012-94B8-3BA83C1B3EFF}" sibTransId="{625C42A7-0F38-4E79-A7C8-738FDA98F603}"/>
    <dgm:cxn modelId="{0FDB8EB5-0E26-4F8A-82C8-FEAC29CFE119}" type="presParOf" srcId="{5D0EB581-79BE-4321-A833-86E1E0793C49}" destId="{5375870F-5CF9-421B-87CC-9AC76AD810D7}" srcOrd="0" destOrd="0" presId="urn:microsoft.com/office/officeart/2005/8/layout/cycle8"/>
    <dgm:cxn modelId="{3A9777EB-289D-4361-8DCF-39B022FEE7FA}" type="presParOf" srcId="{5D0EB581-79BE-4321-A833-86E1E0793C49}" destId="{B989A51B-CF6E-4A6C-B358-0853C2ADD80A}" srcOrd="1" destOrd="0" presId="urn:microsoft.com/office/officeart/2005/8/layout/cycle8"/>
    <dgm:cxn modelId="{FAE0D0E2-B1A9-4684-B34B-8A56164D01A5}" type="presParOf" srcId="{5D0EB581-79BE-4321-A833-86E1E0793C49}" destId="{6267F8F9-CE36-47BB-B4F7-15F72853CDE2}" srcOrd="2" destOrd="0" presId="urn:microsoft.com/office/officeart/2005/8/layout/cycle8"/>
    <dgm:cxn modelId="{188312A1-01A5-40A2-A9F1-155A53188F5A}" type="presParOf" srcId="{5D0EB581-79BE-4321-A833-86E1E0793C49}" destId="{12BCC4E8-A95A-4983-8AEB-524C0FFAC60F}" srcOrd="3" destOrd="0" presId="urn:microsoft.com/office/officeart/2005/8/layout/cycle8"/>
    <dgm:cxn modelId="{A53DCA39-F8CB-48E0-9015-C69A5FBF538B}" type="presParOf" srcId="{5D0EB581-79BE-4321-A833-86E1E0793C49}" destId="{B24FF0A7-CA2B-498A-B8CA-0D70A1C25CC6}" srcOrd="4" destOrd="0" presId="urn:microsoft.com/office/officeart/2005/8/layout/cycle8"/>
    <dgm:cxn modelId="{B9FF09FE-4AB8-47BD-AAF5-4B3D778E9FD7}" type="presParOf" srcId="{5D0EB581-79BE-4321-A833-86E1E0793C49}" destId="{C4D7CE44-354E-46D7-A2B4-E33178FB2C7B}" srcOrd="5" destOrd="0" presId="urn:microsoft.com/office/officeart/2005/8/layout/cycle8"/>
    <dgm:cxn modelId="{B7C64174-5672-49DB-9DBB-6FE243A7E7AF}" type="presParOf" srcId="{5D0EB581-79BE-4321-A833-86E1E0793C49}" destId="{B3DEFEB2-690A-4773-B4C5-7D268E24B01E}" srcOrd="6" destOrd="0" presId="urn:microsoft.com/office/officeart/2005/8/layout/cycle8"/>
    <dgm:cxn modelId="{547839E9-4192-4F35-B644-657831E1470A}" type="presParOf" srcId="{5D0EB581-79BE-4321-A833-86E1E0793C49}" destId="{224AFD25-0D1E-45F6-A26B-C5CAE9AB32EA}" srcOrd="7" destOrd="0" presId="urn:microsoft.com/office/officeart/2005/8/layout/cycle8"/>
    <dgm:cxn modelId="{D10CADED-365F-4A83-92C7-9D3835C60A21}" type="presParOf" srcId="{5D0EB581-79BE-4321-A833-86E1E0793C49}" destId="{A454474F-D83C-42B6-942F-E34E764F49DE}" srcOrd="8" destOrd="0" presId="urn:microsoft.com/office/officeart/2005/8/layout/cycle8"/>
    <dgm:cxn modelId="{16940D92-020A-40C3-98A7-272B7B4D9AD7}" type="presParOf" srcId="{5D0EB581-79BE-4321-A833-86E1E0793C49}" destId="{5D5240EB-C9DA-45B5-8C6F-0D643CA62F9C}" srcOrd="9" destOrd="0" presId="urn:microsoft.com/office/officeart/2005/8/layout/cycle8"/>
    <dgm:cxn modelId="{6210384F-960B-4760-90AD-9915A01AA0FF}" type="presParOf" srcId="{5D0EB581-79BE-4321-A833-86E1E0793C49}" destId="{13BA67E2-614F-4CEA-8F4C-FBD8D5D03CEA}" srcOrd="10" destOrd="0" presId="urn:microsoft.com/office/officeart/2005/8/layout/cycle8"/>
    <dgm:cxn modelId="{B97BD5EA-22E1-4530-BC59-3ACB1BF1B9FB}" type="presParOf" srcId="{5D0EB581-79BE-4321-A833-86E1E0793C49}" destId="{57011415-85C3-4A11-81F1-58CE4C3A9CA1}" srcOrd="11" destOrd="0" presId="urn:microsoft.com/office/officeart/2005/8/layout/cycle8"/>
    <dgm:cxn modelId="{47C75E13-5BC6-46D0-BE2C-5BC448D003B3}" type="presParOf" srcId="{5D0EB581-79BE-4321-A833-86E1E0793C49}" destId="{51138887-ABA5-4282-BABC-9D51BDA93840}" srcOrd="12" destOrd="0" presId="urn:microsoft.com/office/officeart/2005/8/layout/cycle8"/>
    <dgm:cxn modelId="{CA6FDC1E-8577-4304-8332-645DC78CD501}" type="presParOf" srcId="{5D0EB581-79BE-4321-A833-86E1E0793C49}" destId="{3A03EB87-78D7-4B9C-AC56-EE3E115B5CAB}" srcOrd="13" destOrd="0" presId="urn:microsoft.com/office/officeart/2005/8/layout/cycle8"/>
    <dgm:cxn modelId="{FE71E1E2-D44B-4453-9AE3-4B3924472FD4}" type="presParOf" srcId="{5D0EB581-79BE-4321-A833-86E1E0793C49}" destId="{A353EB94-FF9E-4503-9D9C-4CE5F86B4C95}"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F25F16-FB3A-4E25-B9F3-23FB58788469}"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EF39DC58-4750-484C-8FD4-907E73A7E563}" type="pres">
      <dgm:prSet presAssocID="{D2F25F16-FB3A-4E25-B9F3-23FB58788469}" presName="Name0" presStyleCnt="0">
        <dgm:presLayoutVars>
          <dgm:dir/>
          <dgm:resizeHandles val="exact"/>
        </dgm:presLayoutVars>
      </dgm:prSet>
      <dgm:spPr/>
    </dgm:pt>
  </dgm:ptLst>
  <dgm:cxnLst>
    <dgm:cxn modelId="{1B9460CB-423E-4508-AF5B-F7111A88529C}" type="presOf" srcId="{D2F25F16-FB3A-4E25-B9F3-23FB58788469}" destId="{EF39DC58-4750-484C-8FD4-907E73A7E563}" srcOrd="0"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5870F-5CF9-421B-87CC-9AC76AD810D7}">
      <dsp:nvSpPr>
        <dsp:cNvPr id="0" name=""/>
        <dsp:cNvSpPr/>
      </dsp:nvSpPr>
      <dsp:spPr>
        <a:xfrm>
          <a:off x="1411427" y="264159"/>
          <a:ext cx="3413760" cy="3413760"/>
        </a:xfrm>
        <a:prstGeom prst="pie">
          <a:avLst>
            <a:gd name="adj1" fmla="val 16200000"/>
            <a:gd name="adj2" fmla="val 18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GB" sz="2300" kern="1200" dirty="0"/>
            <a:t>Physical</a:t>
          </a:r>
        </a:p>
      </dsp:txBody>
      <dsp:txXfrm>
        <a:off x="3210560" y="987551"/>
        <a:ext cx="1219200" cy="1016000"/>
      </dsp:txXfrm>
    </dsp:sp>
    <dsp:sp modelId="{B24FF0A7-CA2B-498A-B8CA-0D70A1C25CC6}">
      <dsp:nvSpPr>
        <dsp:cNvPr id="0" name=""/>
        <dsp:cNvSpPr/>
      </dsp:nvSpPr>
      <dsp:spPr>
        <a:xfrm>
          <a:off x="1341120" y="386079"/>
          <a:ext cx="3413760" cy="3413760"/>
        </a:xfrm>
        <a:prstGeom prst="pie">
          <a:avLst>
            <a:gd name="adj1" fmla="val 1800000"/>
            <a:gd name="adj2" fmla="val 900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GB" sz="2300" kern="1200" dirty="0"/>
            <a:t>Chemical</a:t>
          </a:r>
        </a:p>
      </dsp:txBody>
      <dsp:txXfrm>
        <a:off x="2153920" y="2600960"/>
        <a:ext cx="1828800" cy="894080"/>
      </dsp:txXfrm>
    </dsp:sp>
    <dsp:sp modelId="{A454474F-D83C-42B6-942F-E34E764F49DE}">
      <dsp:nvSpPr>
        <dsp:cNvPr id="0" name=""/>
        <dsp:cNvSpPr/>
      </dsp:nvSpPr>
      <dsp:spPr>
        <a:xfrm>
          <a:off x="1270812" y="264159"/>
          <a:ext cx="3413760" cy="3413760"/>
        </a:xfrm>
        <a:prstGeom prst="pie">
          <a:avLst>
            <a:gd name="adj1" fmla="val 900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GB" sz="2300" kern="1200" dirty="0"/>
            <a:t>Biological</a:t>
          </a:r>
        </a:p>
      </dsp:txBody>
      <dsp:txXfrm>
        <a:off x="1666240" y="987551"/>
        <a:ext cx="1219200" cy="1016000"/>
      </dsp:txXfrm>
    </dsp:sp>
    <dsp:sp modelId="{51138887-ABA5-4282-BABC-9D51BDA93840}">
      <dsp:nvSpPr>
        <dsp:cNvPr id="0" name=""/>
        <dsp:cNvSpPr/>
      </dsp:nvSpPr>
      <dsp:spPr>
        <a:xfrm>
          <a:off x="1200380" y="52831"/>
          <a:ext cx="3836416" cy="3836416"/>
        </a:xfrm>
        <a:prstGeom prst="circularArrow">
          <a:avLst>
            <a:gd name="adj1" fmla="val 5085"/>
            <a:gd name="adj2" fmla="val 327528"/>
            <a:gd name="adj3" fmla="val 1472472"/>
            <a:gd name="adj4" fmla="val 16199432"/>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03EB87-78D7-4B9C-AC56-EE3E115B5CAB}">
      <dsp:nvSpPr>
        <dsp:cNvPr id="0" name=""/>
        <dsp:cNvSpPr/>
      </dsp:nvSpPr>
      <dsp:spPr>
        <a:xfrm>
          <a:off x="1129792" y="174536"/>
          <a:ext cx="3836416" cy="3836416"/>
        </a:xfrm>
        <a:prstGeom prst="circularArrow">
          <a:avLst>
            <a:gd name="adj1" fmla="val 5085"/>
            <a:gd name="adj2" fmla="val 327528"/>
            <a:gd name="adj3" fmla="val 8671970"/>
            <a:gd name="adj4" fmla="val 1800502"/>
            <a:gd name="adj5" fmla="val 5932"/>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53EB94-FF9E-4503-9D9C-4CE5F86B4C95}">
      <dsp:nvSpPr>
        <dsp:cNvPr id="0" name=""/>
        <dsp:cNvSpPr/>
      </dsp:nvSpPr>
      <dsp:spPr>
        <a:xfrm>
          <a:off x="1059203" y="52831"/>
          <a:ext cx="3836416" cy="3836416"/>
        </a:xfrm>
        <a:prstGeom prst="circularArrow">
          <a:avLst>
            <a:gd name="adj1" fmla="val 5085"/>
            <a:gd name="adj2" fmla="val 327528"/>
            <a:gd name="adj3" fmla="val 15873039"/>
            <a:gd name="adj4" fmla="val 9000000"/>
            <a:gd name="adj5" fmla="val 5932"/>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5132EE-C022-71D2-BF67-5A04E0FF63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C03CDFA-F0E0-D2F6-84E2-9BC2B12DBA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236B4A-1AF7-4982-87A8-A5063800A8F4}" type="datetimeFigureOut">
              <a:rPr lang="en-GB" smtClean="0"/>
              <a:t>27/01/2023</a:t>
            </a:fld>
            <a:endParaRPr lang="en-GB"/>
          </a:p>
        </p:txBody>
      </p:sp>
      <p:sp>
        <p:nvSpPr>
          <p:cNvPr id="4" name="Footer Placeholder 3">
            <a:extLst>
              <a:ext uri="{FF2B5EF4-FFF2-40B4-BE49-F238E27FC236}">
                <a16:creationId xmlns:a16="http://schemas.microsoft.com/office/drawing/2014/main" id="{6CFFD9E6-A733-8C53-D291-8F9155FE5F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73DED88-9146-F659-7255-0E5709BE59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CFC9A4-73D0-4041-9C56-077DAB3B97CC}" type="slidenum">
              <a:rPr lang="en-GB" smtClean="0"/>
              <a:t>‹#›</a:t>
            </a:fld>
            <a:endParaRPr lang="en-GB"/>
          </a:p>
        </p:txBody>
      </p:sp>
    </p:spTree>
    <p:extLst>
      <p:ext uri="{BB962C8B-B14F-4D97-AF65-F5344CB8AC3E}">
        <p14:creationId xmlns:p14="http://schemas.microsoft.com/office/powerpoint/2010/main" val="1961252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4F1B43-3FBC-466F-B7AF-80DC7F4F2174}" type="datetimeFigureOut">
              <a:rPr lang="en-GB" smtClean="0"/>
              <a:t>27/01/2023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0E8966-FBD1-49B2-AB76-2C21FFFCA801}" type="slidenum">
              <a:rPr lang="en-GB" smtClean="0"/>
              <a:t>‹#›</a:t>
            </a:fld>
            <a:endParaRPr lang="en-GB"/>
          </a:p>
        </p:txBody>
      </p:sp>
    </p:spTree>
    <p:extLst>
      <p:ext uri="{BB962C8B-B14F-4D97-AF65-F5344CB8AC3E}">
        <p14:creationId xmlns:p14="http://schemas.microsoft.com/office/powerpoint/2010/main" val="1935724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A picture containing logo&#10;&#10;Description automatically generated">
            <a:extLst>
              <a:ext uri="{FF2B5EF4-FFF2-40B4-BE49-F238E27FC236}">
                <a16:creationId xmlns:a16="http://schemas.microsoft.com/office/drawing/2014/main" id="{734F829F-7A2E-0420-03BD-B0D6093E97B0}"/>
              </a:ext>
            </a:extLst>
          </p:cNvPr>
          <p:cNvPicPr>
            <a:picLocks noChangeAspect="1"/>
          </p:cNvPicPr>
          <p:nvPr userDrawn="1"/>
        </p:nvPicPr>
        <p:blipFill>
          <a:blip r:embed="rId3"/>
          <a:stretch>
            <a:fillRect/>
          </a:stretch>
        </p:blipFill>
        <p:spPr>
          <a:xfrm>
            <a:off x="5754022" y="6091786"/>
            <a:ext cx="1800000" cy="593089"/>
          </a:xfrm>
          <a:prstGeom prst="rect">
            <a:avLst/>
          </a:prstGeom>
        </p:spPr>
      </p:pic>
    </p:spTree>
    <p:extLst>
      <p:ext uri="{BB962C8B-B14F-4D97-AF65-F5344CB8AC3E}">
        <p14:creationId xmlns:p14="http://schemas.microsoft.com/office/powerpoint/2010/main" val="246834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9535A-EF99-4B2E-C175-575B04521AB8}"/>
              </a:ext>
            </a:extLst>
          </p:cNvPr>
          <p:cNvSpPr>
            <a:spLocks noGrp="1"/>
          </p:cNvSpPr>
          <p:nvPr>
            <p:ph type="title"/>
          </p:nvPr>
        </p:nvSpPr>
        <p:spPr>
          <a:xfrm>
            <a:off x="1588168" y="490888"/>
            <a:ext cx="9480885" cy="1238301"/>
          </a:xfrm>
          <a:prstGeom prst="rect">
            <a:avLst/>
          </a:prstGeom>
        </p:spPr>
        <p:txBody>
          <a:bodyPr/>
          <a:lstStyle>
            <a:lvl1pPr>
              <a:defRPr>
                <a:solidFill>
                  <a:srgbClr val="1A183F"/>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D47D2C35-008B-5246-0AE9-C45A70AF0C6E}"/>
              </a:ext>
            </a:extLst>
          </p:cNvPr>
          <p:cNvSpPr>
            <a:spLocks noGrp="1"/>
          </p:cNvSpPr>
          <p:nvPr>
            <p:ph idx="1"/>
          </p:nvPr>
        </p:nvSpPr>
        <p:spPr>
          <a:xfrm>
            <a:off x="1588168" y="1825625"/>
            <a:ext cx="9480885" cy="3766653"/>
          </a:xfrm>
          <a:prstGeom prst="rect">
            <a:avLst/>
          </a:prstGeom>
        </p:spPr>
        <p:txBody>
          <a:bodyPr/>
          <a:lstStyle>
            <a:lvl1pPr>
              <a:defRPr>
                <a:solidFill>
                  <a:srgbClr val="1A183F"/>
                </a:solidFill>
              </a:defRPr>
            </a:lvl1pPr>
            <a:lvl2pPr>
              <a:defRPr>
                <a:solidFill>
                  <a:srgbClr val="1A183F"/>
                </a:solidFill>
              </a:defRPr>
            </a:lvl2pPr>
            <a:lvl3pPr>
              <a:defRPr>
                <a:solidFill>
                  <a:srgbClr val="1A183F"/>
                </a:solidFill>
              </a:defRPr>
            </a:lvl3pPr>
            <a:lvl4pPr>
              <a:defRPr>
                <a:solidFill>
                  <a:srgbClr val="1A183F"/>
                </a:solidFill>
              </a:defRPr>
            </a:lvl4pPr>
            <a:lvl5pPr>
              <a:defRPr>
                <a:solidFill>
                  <a:srgbClr val="1A183F"/>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90327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E355D1-64A4-FC4C-550E-EFE463B24EFB}"/>
              </a:ext>
            </a:extLst>
          </p:cNvPr>
          <p:cNvSpPr>
            <a:spLocks noGrp="1"/>
          </p:cNvSpPr>
          <p:nvPr>
            <p:ph sz="half" idx="1"/>
          </p:nvPr>
        </p:nvSpPr>
        <p:spPr>
          <a:xfrm>
            <a:off x="838200" y="1825625"/>
            <a:ext cx="5181600" cy="4351338"/>
          </a:xfrm>
          <a:prstGeom prst="rect">
            <a:avLst/>
          </a:prstGeom>
        </p:spPr>
        <p:txBody>
          <a:bodyPr/>
          <a:lstStyle>
            <a:lvl1pPr>
              <a:defRPr>
                <a:solidFill>
                  <a:srgbClr val="1A183F"/>
                </a:solidFill>
              </a:defRPr>
            </a:lvl1pPr>
            <a:lvl2pPr>
              <a:defRPr>
                <a:solidFill>
                  <a:srgbClr val="1A183F"/>
                </a:solidFill>
              </a:defRPr>
            </a:lvl2pPr>
            <a:lvl3pPr>
              <a:defRPr>
                <a:solidFill>
                  <a:srgbClr val="1A183F"/>
                </a:solidFill>
              </a:defRPr>
            </a:lvl3pPr>
            <a:lvl4pPr>
              <a:defRPr>
                <a:solidFill>
                  <a:srgbClr val="1A183F"/>
                </a:solidFill>
              </a:defRPr>
            </a:lvl4pPr>
            <a:lvl5pPr>
              <a:defRPr>
                <a:solidFill>
                  <a:srgbClr val="1A183F"/>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4673A2DB-BE6B-5E98-032F-EF4176A82627}"/>
              </a:ext>
            </a:extLst>
          </p:cNvPr>
          <p:cNvSpPr>
            <a:spLocks noGrp="1"/>
          </p:cNvSpPr>
          <p:nvPr>
            <p:ph sz="half" idx="2"/>
          </p:nvPr>
        </p:nvSpPr>
        <p:spPr>
          <a:xfrm>
            <a:off x="6172200" y="1825625"/>
            <a:ext cx="5181600" cy="4351338"/>
          </a:xfrm>
          <a:prstGeom prst="rect">
            <a:avLst/>
          </a:prstGeom>
        </p:spPr>
        <p:txBody>
          <a:bodyPr/>
          <a:lstStyle>
            <a:lvl1pPr>
              <a:defRPr>
                <a:solidFill>
                  <a:srgbClr val="1A183F"/>
                </a:solidFill>
              </a:defRPr>
            </a:lvl1pPr>
            <a:lvl2pPr>
              <a:defRPr>
                <a:solidFill>
                  <a:srgbClr val="1A183F"/>
                </a:solidFill>
              </a:defRPr>
            </a:lvl2pPr>
            <a:lvl3pPr>
              <a:defRPr>
                <a:solidFill>
                  <a:srgbClr val="1A183F"/>
                </a:solidFill>
              </a:defRPr>
            </a:lvl3pPr>
            <a:lvl4pPr>
              <a:defRPr>
                <a:solidFill>
                  <a:srgbClr val="1A183F"/>
                </a:solidFill>
              </a:defRPr>
            </a:lvl4pPr>
            <a:lvl5pPr>
              <a:defRPr>
                <a:solidFill>
                  <a:srgbClr val="1A183F"/>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1">
            <a:extLst>
              <a:ext uri="{FF2B5EF4-FFF2-40B4-BE49-F238E27FC236}">
                <a16:creationId xmlns:a16="http://schemas.microsoft.com/office/drawing/2014/main" id="{7ADCAF8F-7441-FAFA-EC8C-1AE76A49B90B}"/>
              </a:ext>
            </a:extLst>
          </p:cNvPr>
          <p:cNvSpPr>
            <a:spLocks noGrp="1"/>
          </p:cNvSpPr>
          <p:nvPr>
            <p:ph type="title"/>
          </p:nvPr>
        </p:nvSpPr>
        <p:spPr>
          <a:xfrm>
            <a:off x="1588168" y="490888"/>
            <a:ext cx="9480885" cy="1238301"/>
          </a:xfrm>
          <a:prstGeom prst="rect">
            <a:avLst/>
          </a:prstGeom>
        </p:spPr>
        <p:txBody>
          <a:bodyPr/>
          <a:lstStyle>
            <a:lvl1pPr>
              <a:defRPr>
                <a:solidFill>
                  <a:srgbClr val="1A183F"/>
                </a:solidFill>
              </a:defRPr>
            </a:lvl1pPr>
          </a:lstStyle>
          <a:p>
            <a:r>
              <a:rPr lang="en-GB" dirty="0"/>
              <a:t>Click to edit Master title style</a:t>
            </a:r>
            <a:endParaRPr lang="en-US" dirty="0"/>
          </a:p>
        </p:txBody>
      </p:sp>
    </p:spTree>
    <p:extLst>
      <p:ext uri="{BB962C8B-B14F-4D97-AF65-F5344CB8AC3E}">
        <p14:creationId xmlns:p14="http://schemas.microsoft.com/office/powerpoint/2010/main" val="49869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9F0315-31D7-A573-C6F8-A99EDAC34AC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rgbClr val="1A183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7D55216A-F8D2-3FEE-2105-B827C96998E3}"/>
              </a:ext>
            </a:extLst>
          </p:cNvPr>
          <p:cNvSpPr>
            <a:spLocks noGrp="1"/>
          </p:cNvSpPr>
          <p:nvPr>
            <p:ph sz="half" idx="2"/>
          </p:nvPr>
        </p:nvSpPr>
        <p:spPr>
          <a:xfrm>
            <a:off x="839788" y="2505075"/>
            <a:ext cx="5157787" cy="3048702"/>
          </a:xfrm>
          <a:prstGeom prst="rect">
            <a:avLst/>
          </a:prstGeom>
        </p:spPr>
        <p:txBody>
          <a:bodyPr/>
          <a:lstStyle>
            <a:lvl1pPr>
              <a:defRPr>
                <a:solidFill>
                  <a:srgbClr val="1A183F"/>
                </a:solidFill>
              </a:defRPr>
            </a:lvl1pPr>
            <a:lvl2pPr>
              <a:defRPr>
                <a:solidFill>
                  <a:srgbClr val="1A183F"/>
                </a:solidFill>
              </a:defRPr>
            </a:lvl2pPr>
            <a:lvl3pPr>
              <a:defRPr>
                <a:solidFill>
                  <a:srgbClr val="1A183F"/>
                </a:solidFill>
              </a:defRPr>
            </a:lvl3pPr>
            <a:lvl4pPr>
              <a:defRPr>
                <a:solidFill>
                  <a:srgbClr val="1A183F"/>
                </a:solidFill>
              </a:defRPr>
            </a:lvl4pPr>
            <a:lvl5pPr>
              <a:defRPr>
                <a:solidFill>
                  <a:srgbClr val="1A183F"/>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25EE9292-68AC-E93E-98E8-22AFA507A3D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rgbClr val="1A183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21201BC7-2948-C2E4-BE43-A4D73FEB2FAE}"/>
              </a:ext>
            </a:extLst>
          </p:cNvPr>
          <p:cNvSpPr>
            <a:spLocks noGrp="1"/>
          </p:cNvSpPr>
          <p:nvPr>
            <p:ph sz="quarter" idx="4"/>
          </p:nvPr>
        </p:nvSpPr>
        <p:spPr>
          <a:xfrm>
            <a:off x="6172200" y="2505076"/>
            <a:ext cx="5183188" cy="3048702"/>
          </a:xfrm>
          <a:prstGeom prst="rect">
            <a:avLst/>
          </a:prstGeom>
        </p:spPr>
        <p:txBody>
          <a:bodyPr/>
          <a:lstStyle>
            <a:lvl1pPr>
              <a:defRPr>
                <a:solidFill>
                  <a:srgbClr val="1A183F"/>
                </a:solidFill>
              </a:defRPr>
            </a:lvl1pPr>
            <a:lvl2pPr>
              <a:defRPr>
                <a:solidFill>
                  <a:srgbClr val="1A183F"/>
                </a:solidFill>
              </a:defRPr>
            </a:lvl2pPr>
            <a:lvl3pPr>
              <a:defRPr>
                <a:solidFill>
                  <a:srgbClr val="1A183F"/>
                </a:solidFill>
              </a:defRPr>
            </a:lvl3pPr>
            <a:lvl4pPr>
              <a:defRPr>
                <a:solidFill>
                  <a:srgbClr val="1A183F"/>
                </a:solidFill>
              </a:defRPr>
            </a:lvl4pPr>
            <a:lvl5pPr>
              <a:defRPr>
                <a:solidFill>
                  <a:srgbClr val="1A183F"/>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B6C3CC8B-92F0-27A2-C65E-439A8059883E}"/>
              </a:ext>
            </a:extLst>
          </p:cNvPr>
          <p:cNvSpPr>
            <a:spLocks noGrp="1"/>
          </p:cNvSpPr>
          <p:nvPr>
            <p:ph type="title"/>
          </p:nvPr>
        </p:nvSpPr>
        <p:spPr>
          <a:xfrm>
            <a:off x="1588168" y="490888"/>
            <a:ext cx="9480885" cy="1238301"/>
          </a:xfrm>
          <a:prstGeom prst="rect">
            <a:avLst/>
          </a:prstGeom>
        </p:spPr>
        <p:txBody>
          <a:bodyPr/>
          <a:lstStyle>
            <a:lvl1pPr>
              <a:defRPr>
                <a:solidFill>
                  <a:srgbClr val="1A183F"/>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724340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396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1160-0113-1080-51FE-CF7E074872C6}"/>
              </a:ext>
            </a:extLst>
          </p:cNvPr>
          <p:cNvSpPr>
            <a:spLocks noGrp="1"/>
          </p:cNvSpPr>
          <p:nvPr>
            <p:ph type="title"/>
          </p:nvPr>
        </p:nvSpPr>
        <p:spPr>
          <a:xfrm>
            <a:off x="839788" y="457200"/>
            <a:ext cx="3932237" cy="1600200"/>
          </a:xfrm>
          <a:prstGeom prst="rect">
            <a:avLst/>
          </a:prstGeom>
        </p:spPr>
        <p:txBody>
          <a:bodyPr anchor="b"/>
          <a:lstStyle>
            <a:lvl1pPr>
              <a:defRPr sz="3200">
                <a:solidFill>
                  <a:srgbClr val="1A183F"/>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BBDFD5A9-159B-9407-5D89-B8452BBD9090}"/>
              </a:ext>
            </a:extLst>
          </p:cNvPr>
          <p:cNvSpPr>
            <a:spLocks noGrp="1"/>
          </p:cNvSpPr>
          <p:nvPr>
            <p:ph idx="1"/>
          </p:nvPr>
        </p:nvSpPr>
        <p:spPr>
          <a:xfrm>
            <a:off x="5183188" y="987426"/>
            <a:ext cx="6172200" cy="4595228"/>
          </a:xfrm>
          <a:prstGeom prst="rect">
            <a:avLst/>
          </a:prstGeom>
        </p:spPr>
        <p:txBody>
          <a:bodyPr/>
          <a:lstStyle>
            <a:lvl1pPr>
              <a:defRPr sz="3200">
                <a:solidFill>
                  <a:srgbClr val="1A183F"/>
                </a:solidFill>
              </a:defRPr>
            </a:lvl1pPr>
            <a:lvl2pPr>
              <a:defRPr sz="2800">
                <a:solidFill>
                  <a:srgbClr val="1A183F"/>
                </a:solidFill>
              </a:defRPr>
            </a:lvl2pPr>
            <a:lvl3pPr>
              <a:defRPr sz="2400">
                <a:solidFill>
                  <a:srgbClr val="1A183F"/>
                </a:solidFill>
              </a:defRPr>
            </a:lvl3pPr>
            <a:lvl4pPr>
              <a:defRPr sz="2000">
                <a:solidFill>
                  <a:srgbClr val="1A183F"/>
                </a:solidFill>
              </a:defRPr>
            </a:lvl4pPr>
            <a:lvl5pPr>
              <a:defRPr sz="2000">
                <a:solidFill>
                  <a:srgbClr val="1A183F"/>
                </a:solidFill>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a:extLst>
              <a:ext uri="{FF2B5EF4-FFF2-40B4-BE49-F238E27FC236}">
                <a16:creationId xmlns:a16="http://schemas.microsoft.com/office/drawing/2014/main" id="{DB7A774F-BF11-3FED-37A4-90C8F1E09B9B}"/>
              </a:ext>
            </a:extLst>
          </p:cNvPr>
          <p:cNvSpPr>
            <a:spLocks noGrp="1"/>
          </p:cNvSpPr>
          <p:nvPr>
            <p:ph type="body" sz="half" idx="2"/>
          </p:nvPr>
        </p:nvSpPr>
        <p:spPr>
          <a:xfrm>
            <a:off x="839788" y="2057400"/>
            <a:ext cx="3932237" cy="3525254"/>
          </a:xfrm>
          <a:prstGeom prst="rect">
            <a:avLst/>
          </a:prstGeom>
        </p:spPr>
        <p:txBody>
          <a:bodyPr/>
          <a:lstStyle>
            <a:lvl1pPr marL="0" indent="0">
              <a:buNone/>
              <a:defRPr sz="1600">
                <a:solidFill>
                  <a:srgbClr val="1A183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3923191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2C0E8-6443-E6B1-4B2F-0C5B38CF3A27}"/>
              </a:ext>
            </a:extLst>
          </p:cNvPr>
          <p:cNvSpPr>
            <a:spLocks noGrp="1"/>
          </p:cNvSpPr>
          <p:nvPr>
            <p:ph type="title"/>
          </p:nvPr>
        </p:nvSpPr>
        <p:spPr>
          <a:xfrm>
            <a:off x="839788" y="457200"/>
            <a:ext cx="3932237" cy="1600200"/>
          </a:xfrm>
          <a:prstGeom prst="rect">
            <a:avLst/>
          </a:prstGeom>
        </p:spPr>
        <p:txBody>
          <a:bodyPr anchor="b"/>
          <a:lstStyle>
            <a:lvl1pPr>
              <a:defRPr sz="3200">
                <a:solidFill>
                  <a:srgbClr val="1A183F"/>
                </a:solidFill>
              </a:defRPr>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47EFBAEF-F584-1B1B-7DDD-2C7166DC1FF8}"/>
              </a:ext>
            </a:extLst>
          </p:cNvPr>
          <p:cNvSpPr>
            <a:spLocks noGrp="1"/>
          </p:cNvSpPr>
          <p:nvPr>
            <p:ph type="pic" idx="1"/>
          </p:nvPr>
        </p:nvSpPr>
        <p:spPr>
          <a:xfrm>
            <a:off x="5183188" y="987425"/>
            <a:ext cx="6172200" cy="44989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C5B8DB-FFDD-BA9C-C3A8-5655E57ECCA4}"/>
              </a:ext>
            </a:extLst>
          </p:cNvPr>
          <p:cNvSpPr>
            <a:spLocks noGrp="1"/>
          </p:cNvSpPr>
          <p:nvPr>
            <p:ph type="body" sz="half" idx="2"/>
          </p:nvPr>
        </p:nvSpPr>
        <p:spPr>
          <a:xfrm>
            <a:off x="839788" y="2057400"/>
            <a:ext cx="3932237" cy="3429000"/>
          </a:xfrm>
          <a:prstGeom prst="rect">
            <a:avLst/>
          </a:prstGeom>
        </p:spPr>
        <p:txBody>
          <a:bodyPr/>
          <a:lstStyle>
            <a:lvl1pPr marL="0" indent="0">
              <a:buNone/>
              <a:defRPr sz="1600">
                <a:solidFill>
                  <a:srgbClr val="1A183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3547794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Rectangle 20"/>
          <p:cNvSpPr>
            <a:spLocks noGrp="1" noChangeArrowheads="1"/>
          </p:cNvSpPr>
          <p:nvPr>
            <p:ph type="dt" sz="quarter" idx="10"/>
          </p:nvPr>
        </p:nvSpPr>
        <p:spPr>
          <a:xfrm>
            <a:off x="609600" y="6356351"/>
            <a:ext cx="2844800" cy="365125"/>
          </a:xfrm>
          <a:prstGeom prst="rect">
            <a:avLst/>
          </a:prstGeom>
        </p:spPr>
        <p:txBody>
          <a:bodyPr/>
          <a:lstStyle>
            <a:lvl1pPr>
              <a:defRPr smtClean="0"/>
            </a:lvl1pPr>
          </a:lstStyle>
          <a:p>
            <a:pPr>
              <a:defRPr/>
            </a:pPr>
            <a:endParaRPr lang="en-US"/>
          </a:p>
        </p:txBody>
      </p:sp>
      <p:sp>
        <p:nvSpPr>
          <p:cNvPr id="3" name="Rectangle 21"/>
          <p:cNvSpPr>
            <a:spLocks noGrp="1" noChangeArrowheads="1"/>
          </p:cNvSpPr>
          <p:nvPr>
            <p:ph type="ftr" sz="quarter" idx="11"/>
          </p:nvPr>
        </p:nvSpPr>
        <p:spPr>
          <a:xfrm>
            <a:off x="4165600" y="6248400"/>
            <a:ext cx="3860800" cy="457200"/>
          </a:xfrm>
          <a:prstGeom prst="rect">
            <a:avLst/>
          </a:prstGeom>
        </p:spPr>
        <p:txBody>
          <a:bodyPr/>
          <a:lstStyle>
            <a:lvl1pPr>
              <a:defRPr smtClean="0"/>
            </a:lvl1pPr>
          </a:lstStyle>
          <a:p>
            <a:pPr>
              <a:defRPr/>
            </a:pPr>
            <a:endParaRPr lang="en-US"/>
          </a:p>
        </p:txBody>
      </p:sp>
      <p:sp>
        <p:nvSpPr>
          <p:cNvPr id="4" name="Rectangle 22"/>
          <p:cNvSpPr>
            <a:spLocks noGrp="1" noChangeArrowheads="1"/>
          </p:cNvSpPr>
          <p:nvPr>
            <p:ph type="sldNum" sz="quarter" idx="12"/>
          </p:nvPr>
        </p:nvSpPr>
        <p:spPr>
          <a:xfrm>
            <a:off x="8737600" y="6356351"/>
            <a:ext cx="2844800" cy="365125"/>
          </a:xfrm>
          <a:prstGeom prst="rect">
            <a:avLst/>
          </a:prstGeom>
        </p:spPr>
        <p:txBody>
          <a:bodyPr/>
          <a:lstStyle>
            <a:lvl1pPr>
              <a:defRPr smtClean="0"/>
            </a:lvl1pPr>
          </a:lstStyle>
          <a:p>
            <a:pPr>
              <a:defRPr/>
            </a:pPr>
            <a:fld id="{323DF6F3-1EE1-4E04-920F-3C881FCACDEF}" type="slidenum">
              <a:rPr lang="en-US"/>
              <a:pPr>
                <a:defRPr/>
              </a:pPr>
              <a:t>‹#›</a:t>
            </a:fld>
            <a:endParaRPr lang="en-US"/>
          </a:p>
        </p:txBody>
      </p:sp>
    </p:spTree>
    <p:extLst>
      <p:ext uri="{BB962C8B-B14F-4D97-AF65-F5344CB8AC3E}">
        <p14:creationId xmlns:p14="http://schemas.microsoft.com/office/powerpoint/2010/main" val="149868283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95D9A7-85CB-4048-83C3-76BEA9B2975E}" type="datetimeFigureOut">
              <a:rPr lang="en-GB" smtClean="0"/>
              <a:t>27/01/2023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A3033A-8402-4DA3-8AE0-F7841FBE9E5A}" type="slidenum">
              <a:rPr lang="en-GB" smtClean="0"/>
              <a:t>‹#›</a:t>
            </a:fld>
            <a:endParaRPr lang="en-GB"/>
          </a:p>
        </p:txBody>
      </p:sp>
    </p:spTree>
    <p:extLst>
      <p:ext uri="{BB962C8B-B14F-4D97-AF65-F5344CB8AC3E}">
        <p14:creationId xmlns:p14="http://schemas.microsoft.com/office/powerpoint/2010/main" val="3922565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085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 id="2147483656" r:id="rId6"/>
    <p:sldLayoutId id="2147483657" r:id="rId7"/>
    <p:sldLayoutId id="2147483658" r:id="rId8"/>
    <p:sldLayoutId id="214748365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 Id="rId5" Type="http://schemas.openxmlformats.org/officeDocument/2006/relationships/comments" Target="../comments/comment1.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9.jpeg"/><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ian@soiladvice.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6317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119433510"/>
              </p:ext>
            </p:extLst>
          </p:nvPr>
        </p:nvGraphicFramePr>
        <p:xfrm>
          <a:off x="3048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307771" y="321831"/>
            <a:ext cx="723207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i="0" u="none" strike="noStrike" kern="1200" cap="none" spc="0" normalizeH="0" baseline="0" noProof="0" dirty="0">
                <a:ln>
                  <a:noFill/>
                </a:ln>
                <a:solidFill>
                  <a:prstClr val="black"/>
                </a:solidFill>
                <a:effectLst/>
                <a:uLnTx/>
                <a:uFillTx/>
                <a:latin typeface="Calibri" panose="020F0502020204030204"/>
                <a:ea typeface="+mn-ea"/>
                <a:cs typeface="+mn-cs"/>
              </a:rPr>
              <a:t>Soil Functionality depends on 3  aspects</a:t>
            </a:r>
          </a:p>
        </p:txBody>
      </p:sp>
      <p:sp>
        <p:nvSpPr>
          <p:cNvPr id="2" name="TextBox 1">
            <a:extLst>
              <a:ext uri="{FF2B5EF4-FFF2-40B4-BE49-F238E27FC236}">
                <a16:creationId xmlns:a16="http://schemas.microsoft.com/office/drawing/2014/main" id="{DDAD8D19-9F41-496D-8C42-8CF2A14BD320}"/>
              </a:ext>
            </a:extLst>
          </p:cNvPr>
          <p:cNvSpPr txBox="1"/>
          <p:nvPr/>
        </p:nvSpPr>
        <p:spPr>
          <a:xfrm>
            <a:off x="8865705" y="2058720"/>
            <a:ext cx="2792896" cy="1569660"/>
          </a:xfrm>
          <a:prstGeom prst="rect">
            <a:avLst/>
          </a:prstGeom>
          <a:noFill/>
        </p:spPr>
        <p:txBody>
          <a:bodyPr wrap="square" rtlCol="0">
            <a:spAutoFit/>
          </a:bodyPr>
          <a:lstStyle/>
          <a:p>
            <a:r>
              <a:rPr lang="en-GB" sz="3200" dirty="0"/>
              <a:t>Texture</a:t>
            </a:r>
          </a:p>
          <a:p>
            <a:r>
              <a:rPr lang="en-GB" sz="3200" dirty="0"/>
              <a:t>Structure</a:t>
            </a:r>
          </a:p>
          <a:p>
            <a:endParaRPr lang="en-GB" sz="3200" dirty="0"/>
          </a:p>
        </p:txBody>
      </p:sp>
      <p:sp>
        <p:nvSpPr>
          <p:cNvPr id="3" name="TextBox 2">
            <a:extLst>
              <a:ext uri="{FF2B5EF4-FFF2-40B4-BE49-F238E27FC236}">
                <a16:creationId xmlns:a16="http://schemas.microsoft.com/office/drawing/2014/main" id="{B7068627-B950-4678-9088-2D8BFA687312}"/>
              </a:ext>
            </a:extLst>
          </p:cNvPr>
          <p:cNvSpPr txBox="1"/>
          <p:nvPr/>
        </p:nvSpPr>
        <p:spPr>
          <a:xfrm>
            <a:off x="4217504" y="5332913"/>
            <a:ext cx="3756991" cy="1077218"/>
          </a:xfrm>
          <a:prstGeom prst="rect">
            <a:avLst/>
          </a:prstGeom>
          <a:noFill/>
        </p:spPr>
        <p:txBody>
          <a:bodyPr wrap="square" rtlCol="0">
            <a:spAutoFit/>
          </a:bodyPr>
          <a:lstStyle/>
          <a:p>
            <a:pPr algn="ctr"/>
            <a:r>
              <a:rPr lang="en-GB" sz="3200" dirty="0"/>
              <a:t>pH</a:t>
            </a:r>
          </a:p>
          <a:p>
            <a:pPr algn="ctr"/>
            <a:r>
              <a:rPr lang="en-GB" sz="3200" dirty="0"/>
              <a:t>Nutrients</a:t>
            </a:r>
          </a:p>
        </p:txBody>
      </p:sp>
      <p:sp>
        <p:nvSpPr>
          <p:cNvPr id="4" name="TextBox 3">
            <a:extLst>
              <a:ext uri="{FF2B5EF4-FFF2-40B4-BE49-F238E27FC236}">
                <a16:creationId xmlns:a16="http://schemas.microsoft.com/office/drawing/2014/main" id="{6B8139CB-FDFE-0F75-66BE-78A79B2E4E36}"/>
              </a:ext>
            </a:extLst>
          </p:cNvPr>
          <p:cNvSpPr txBox="1"/>
          <p:nvPr/>
        </p:nvSpPr>
        <p:spPr>
          <a:xfrm>
            <a:off x="848139" y="2028153"/>
            <a:ext cx="3756991" cy="1077218"/>
          </a:xfrm>
          <a:prstGeom prst="rect">
            <a:avLst/>
          </a:prstGeom>
          <a:noFill/>
        </p:spPr>
        <p:txBody>
          <a:bodyPr wrap="square" rtlCol="0">
            <a:spAutoFit/>
          </a:bodyPr>
          <a:lstStyle/>
          <a:p>
            <a:r>
              <a:rPr lang="en-GB" sz="3200" dirty="0"/>
              <a:t>Trophic layers</a:t>
            </a:r>
          </a:p>
          <a:p>
            <a:r>
              <a:rPr lang="en-GB" sz="3200" dirty="0"/>
              <a:t>Food source</a:t>
            </a:r>
          </a:p>
        </p:txBody>
      </p:sp>
    </p:spTree>
    <p:extLst>
      <p:ext uri="{BB962C8B-B14F-4D97-AF65-F5344CB8AC3E}">
        <p14:creationId xmlns:p14="http://schemas.microsoft.com/office/powerpoint/2010/main" val="184169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E251C-D115-3F85-43F4-7EE79C55D9E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FFEAB53-19D6-315B-66E0-B219C7979FDD}"/>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12BA9B04-4042-D55A-9BD5-F5323D2BB89F}"/>
              </a:ext>
            </a:extLst>
          </p:cNvPr>
          <p:cNvPicPr>
            <a:picLocks noChangeAspect="1"/>
          </p:cNvPicPr>
          <p:nvPr/>
        </p:nvPicPr>
        <p:blipFill rotWithShape="1">
          <a:blip r:embed="rId2"/>
          <a:srcRect t="2966" b="2461"/>
          <a:stretch/>
        </p:blipFill>
        <p:spPr>
          <a:xfrm>
            <a:off x="633772" y="48218"/>
            <a:ext cx="10469448" cy="6025634"/>
          </a:xfrm>
          <a:prstGeom prst="rect">
            <a:avLst/>
          </a:prstGeom>
        </p:spPr>
      </p:pic>
      <p:sp>
        <p:nvSpPr>
          <p:cNvPr id="5" name="TextBox 4">
            <a:extLst>
              <a:ext uri="{FF2B5EF4-FFF2-40B4-BE49-F238E27FC236}">
                <a16:creationId xmlns:a16="http://schemas.microsoft.com/office/drawing/2014/main" id="{8B903295-A7BD-B10F-D1CD-9C3C6C41F888}"/>
              </a:ext>
            </a:extLst>
          </p:cNvPr>
          <p:cNvSpPr txBox="1"/>
          <p:nvPr/>
        </p:nvSpPr>
        <p:spPr>
          <a:xfrm>
            <a:off x="4443806" y="5473688"/>
            <a:ext cx="7017753"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i="1" dirty="0"/>
              <a:t>Biology important at all stages to provide the glue to hold the soil together!</a:t>
            </a:r>
          </a:p>
          <a:p>
            <a:pPr marL="285750" indent="-285750">
              <a:buFontTx/>
              <a:buChar char="-"/>
            </a:pPr>
            <a:r>
              <a:rPr lang="en-GB" sz="2400" i="1" dirty="0" err="1"/>
              <a:t>Humic</a:t>
            </a:r>
            <a:r>
              <a:rPr lang="en-GB" sz="2400" i="1" dirty="0"/>
              <a:t> particles bind tightly, roots hold more loosely</a:t>
            </a:r>
          </a:p>
        </p:txBody>
      </p:sp>
      <p:sp>
        <p:nvSpPr>
          <p:cNvPr id="6" name="TextBox 5">
            <a:extLst>
              <a:ext uri="{FF2B5EF4-FFF2-40B4-BE49-F238E27FC236}">
                <a16:creationId xmlns:a16="http://schemas.microsoft.com/office/drawing/2014/main" id="{024C0DCF-5C28-1BFA-E5D4-0A2EE68958E8}"/>
              </a:ext>
            </a:extLst>
          </p:cNvPr>
          <p:cNvSpPr txBox="1"/>
          <p:nvPr/>
        </p:nvSpPr>
        <p:spPr>
          <a:xfrm>
            <a:off x="10742119" y="3385785"/>
            <a:ext cx="1046376" cy="646331"/>
          </a:xfrm>
          <a:prstGeom prst="rect">
            <a:avLst/>
          </a:prstGeom>
          <a:solidFill>
            <a:schemeClr val="accent1"/>
          </a:solidFill>
        </p:spPr>
        <p:txBody>
          <a:bodyPr wrap="square" rtlCol="0">
            <a:spAutoFit/>
          </a:bodyPr>
          <a:lstStyle/>
          <a:p>
            <a:r>
              <a:rPr lang="en-GB" dirty="0"/>
              <a:t>Clay is 1-2 µm</a:t>
            </a:r>
          </a:p>
        </p:txBody>
      </p:sp>
    </p:spTree>
    <p:extLst>
      <p:ext uri="{BB962C8B-B14F-4D97-AF65-F5344CB8AC3E}">
        <p14:creationId xmlns:p14="http://schemas.microsoft.com/office/powerpoint/2010/main" val="4258744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soil%255bHR%255d"/>
          <p:cNvPicPr>
            <a:picLocks noChangeAspect="1" noChangeArrowheads="1"/>
          </p:cNvPicPr>
          <p:nvPr/>
        </p:nvPicPr>
        <p:blipFill>
          <a:blip r:embed="rId2" cstate="print"/>
          <a:srcRect/>
          <a:stretch>
            <a:fillRect/>
          </a:stretch>
        </p:blipFill>
        <p:spPr bwMode="auto">
          <a:xfrm>
            <a:off x="3251077" y="2031976"/>
            <a:ext cx="5523582" cy="3722094"/>
          </a:xfrm>
          <a:prstGeom prst="rect">
            <a:avLst/>
          </a:prstGeom>
          <a:noFill/>
          <a:ln w="9525">
            <a:noFill/>
            <a:miter lim="800000"/>
            <a:headEnd/>
            <a:tailEnd/>
          </a:ln>
        </p:spPr>
      </p:pic>
      <p:pic>
        <p:nvPicPr>
          <p:cNvPr id="8" name="Content Placeholder 3" descr="all photos 990.jpg"/>
          <p:cNvPicPr>
            <a:picLocks noChangeAspect="1"/>
          </p:cNvPicPr>
          <p:nvPr/>
        </p:nvPicPr>
        <p:blipFill>
          <a:blip r:embed="rId3" cstate="print"/>
          <a:srcRect/>
          <a:stretch>
            <a:fillRect/>
          </a:stretch>
        </p:blipFill>
        <p:spPr>
          <a:xfrm>
            <a:off x="6763665" y="2054181"/>
            <a:ext cx="4286280" cy="3214710"/>
          </a:xfrm>
          <a:prstGeom prst="rect">
            <a:avLst/>
          </a:prstGeom>
        </p:spPr>
      </p:pic>
      <p:pic>
        <p:nvPicPr>
          <p:cNvPr id="10" name="Picture 8" descr="DSCF0006"/>
          <p:cNvPicPr preferRelativeResize="0">
            <a:picLocks noChangeArrowheads="1"/>
          </p:cNvPicPr>
          <p:nvPr/>
        </p:nvPicPr>
        <p:blipFill>
          <a:blip r:embed="rId4" cstate="print"/>
          <a:srcRect/>
          <a:stretch>
            <a:fillRect/>
          </a:stretch>
        </p:blipFill>
        <p:spPr bwMode="auto">
          <a:xfrm>
            <a:off x="1361071" y="2031977"/>
            <a:ext cx="3874688" cy="3236915"/>
          </a:xfrm>
          <a:prstGeom prst="rect">
            <a:avLst/>
          </a:prstGeom>
          <a:noFill/>
          <a:ln w="0" algn="in">
            <a:noFill/>
            <a:miter lim="800000"/>
            <a:headEnd/>
            <a:tailEnd/>
          </a:ln>
        </p:spPr>
      </p:pic>
      <p:sp>
        <p:nvSpPr>
          <p:cNvPr id="12" name="Rectangle 2"/>
          <p:cNvSpPr txBox="1">
            <a:spLocks noChangeArrowheads="1"/>
          </p:cNvSpPr>
          <p:nvPr/>
        </p:nvSpPr>
        <p:spPr bwMode="auto">
          <a:xfrm>
            <a:off x="2090708" y="217473"/>
            <a:ext cx="8229600" cy="1139825"/>
          </a:xfrm>
          <a:prstGeom prst="rect">
            <a:avLst/>
          </a:prstGeom>
          <a:ln>
            <a:miter lim="800000"/>
            <a:headEnd/>
            <a:tailEnd/>
          </a:ln>
        </p:spPr>
        <p:txBody>
          <a:bodyPr vert="horz" wrap="square" lIns="91440" tIns="45720" rIns="91440" bIns="45720" numCol="1"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dirty="0">
              <a:solidFill>
                <a:schemeClr val="bg1"/>
              </a:solidFill>
            </a:endParaRPr>
          </a:p>
        </p:txBody>
      </p:sp>
      <p:sp>
        <p:nvSpPr>
          <p:cNvPr id="9" name="TextBox 8"/>
          <p:cNvSpPr txBox="1"/>
          <p:nvPr/>
        </p:nvSpPr>
        <p:spPr>
          <a:xfrm>
            <a:off x="2245068" y="6169"/>
            <a:ext cx="7920880" cy="2308324"/>
          </a:xfrm>
          <a:prstGeom prst="rect">
            <a:avLst/>
          </a:prstGeom>
          <a:noFill/>
        </p:spPr>
        <p:txBody>
          <a:bodyPr wrap="square" rtlCol="0">
            <a:spAutoFit/>
          </a:bodyPr>
          <a:lstStyle/>
          <a:p>
            <a:pPr algn="ctr"/>
            <a:r>
              <a:rPr lang="en-GB" sz="3600" b="1" dirty="0">
                <a:latin typeface="Arial" charset="0"/>
              </a:rPr>
              <a:t>All these soils have the same pH, P, K, Mag levels, will they perform the same?</a:t>
            </a:r>
            <a:endParaRPr lang="en-US" sz="3600" b="1" dirty="0">
              <a:latin typeface="Arial" charset="0"/>
            </a:endParaRPr>
          </a:p>
          <a:p>
            <a:pPr algn="ctr"/>
            <a:endParaRPr lang="en-GB" sz="3600" b="1" dirty="0">
              <a:solidFill>
                <a:schemeClr val="bg1"/>
              </a:solidFill>
            </a:endParaRPr>
          </a:p>
        </p:txBody>
      </p:sp>
      <p:sp>
        <p:nvSpPr>
          <p:cNvPr id="2" name="TextBox 1">
            <a:extLst>
              <a:ext uri="{FF2B5EF4-FFF2-40B4-BE49-F238E27FC236}">
                <a16:creationId xmlns:a16="http://schemas.microsoft.com/office/drawing/2014/main" id="{5E8F1FDB-6441-49FA-900A-E671310130A6}"/>
              </a:ext>
            </a:extLst>
          </p:cNvPr>
          <p:cNvSpPr txBox="1"/>
          <p:nvPr/>
        </p:nvSpPr>
        <p:spPr>
          <a:xfrm>
            <a:off x="1694576" y="5998128"/>
            <a:ext cx="7281644" cy="523220"/>
          </a:xfrm>
          <a:prstGeom prst="rect">
            <a:avLst/>
          </a:prstGeom>
          <a:noFill/>
        </p:spPr>
        <p:txBody>
          <a:bodyPr wrap="square" rtlCol="0">
            <a:spAutoFit/>
          </a:bodyPr>
          <a:lstStyle/>
          <a:p>
            <a:r>
              <a:rPr lang="en-GB" sz="2800" b="1" dirty="0"/>
              <a:t>Looking at things in isolation is dangerous</a:t>
            </a:r>
          </a:p>
        </p:txBody>
      </p:sp>
    </p:spTree>
    <p:extLst>
      <p:ext uri="{BB962C8B-B14F-4D97-AF65-F5344CB8AC3E}">
        <p14:creationId xmlns:p14="http://schemas.microsoft.com/office/powerpoint/2010/main" val="26848263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1802" y="2437388"/>
            <a:ext cx="6667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4755" y="1083662"/>
            <a:ext cx="6953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02655" y="1764805"/>
            <a:ext cx="432048" cy="707886"/>
          </a:xfrm>
          <a:prstGeom prst="rect">
            <a:avLst/>
          </a:prstGeom>
          <a:noFill/>
        </p:spPr>
        <p:txBody>
          <a:bodyPr wrap="square" rtlCol="0">
            <a:spAutoFit/>
          </a:bodyPr>
          <a:lstStyle/>
          <a:p>
            <a:r>
              <a:rPr lang="en-GB" sz="4000" b="1" dirty="0"/>
              <a:t>&gt;</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0156" y="1045255"/>
            <a:ext cx="6953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3233" y="1704605"/>
            <a:ext cx="6953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8355" y="2380887"/>
            <a:ext cx="6953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3030" y="2709756"/>
            <a:ext cx="6953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7705" y="2291208"/>
            <a:ext cx="6953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601" y="1638436"/>
            <a:ext cx="6953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3314714" y="1641614"/>
            <a:ext cx="1071706" cy="10681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t>
            </a:r>
            <a:r>
              <a:rPr lang="en-GB" sz="1400" dirty="0" err="1"/>
              <a:t>ve</a:t>
            </a:r>
            <a:r>
              <a:rPr lang="en-GB" sz="1400" dirty="0"/>
              <a:t> charge</a:t>
            </a: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8996" y="1907942"/>
            <a:ext cx="6667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4463" y="1340789"/>
            <a:ext cx="6667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5746" y="986294"/>
            <a:ext cx="6667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9773" y="1032133"/>
            <a:ext cx="6667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6746" y="1456313"/>
            <a:ext cx="6667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9547" y="2534176"/>
            <a:ext cx="6667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7518" y="2707958"/>
            <a:ext cx="6667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6746" y="1959914"/>
            <a:ext cx="6667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7605040" y="1590548"/>
            <a:ext cx="1071706" cy="10681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t>
            </a:r>
            <a:r>
              <a:rPr lang="en-GB" sz="1400" dirty="0" err="1"/>
              <a:t>ve</a:t>
            </a:r>
            <a:r>
              <a:rPr lang="en-GB" sz="1400" dirty="0"/>
              <a:t> charge</a:t>
            </a:r>
          </a:p>
        </p:txBody>
      </p:sp>
      <p:sp>
        <p:nvSpPr>
          <p:cNvPr id="64" name="Rectangle 63"/>
          <p:cNvSpPr/>
          <p:nvPr/>
        </p:nvSpPr>
        <p:spPr>
          <a:xfrm>
            <a:off x="2256074" y="3573016"/>
            <a:ext cx="3793976" cy="2308324"/>
          </a:xfrm>
          <a:prstGeom prst="rect">
            <a:avLst/>
          </a:prstGeom>
        </p:spPr>
        <p:txBody>
          <a:bodyPr wrap="square">
            <a:spAutoFit/>
          </a:bodyPr>
          <a:lstStyle/>
          <a:p>
            <a:r>
              <a:rPr lang="en-GB" b="1" dirty="0"/>
              <a:t>Calcium</a:t>
            </a:r>
            <a:r>
              <a:rPr lang="en-GB" dirty="0"/>
              <a:t> has a 2+ charge and a large ionic radius – </a:t>
            </a:r>
          </a:p>
          <a:p>
            <a:r>
              <a:rPr lang="en-GB" dirty="0"/>
              <a:t>therefore 'holds' onto soil colloids securely, but at a distance - hence flocculation.</a:t>
            </a:r>
          </a:p>
          <a:p>
            <a:endParaRPr lang="en-GB" dirty="0"/>
          </a:p>
          <a:p>
            <a:pPr algn="ctr"/>
            <a:r>
              <a:rPr lang="en-GB" b="1" dirty="0"/>
              <a:t>Open Soils</a:t>
            </a:r>
          </a:p>
          <a:p>
            <a:r>
              <a:rPr lang="en-GB" dirty="0"/>
              <a:t> </a:t>
            </a:r>
          </a:p>
        </p:txBody>
      </p:sp>
      <p:sp>
        <p:nvSpPr>
          <p:cNvPr id="65" name="Rectangle 64"/>
          <p:cNvSpPr/>
          <p:nvPr/>
        </p:nvSpPr>
        <p:spPr>
          <a:xfrm>
            <a:off x="6470240" y="3573017"/>
            <a:ext cx="3818615" cy="2031325"/>
          </a:xfrm>
          <a:prstGeom prst="rect">
            <a:avLst/>
          </a:prstGeom>
        </p:spPr>
        <p:txBody>
          <a:bodyPr wrap="square">
            <a:spAutoFit/>
          </a:bodyPr>
          <a:lstStyle/>
          <a:p>
            <a:r>
              <a:rPr lang="en-GB" b="1" dirty="0"/>
              <a:t>Magnesium</a:t>
            </a:r>
            <a:r>
              <a:rPr lang="en-GB" dirty="0"/>
              <a:t> also has a 2+ charge but a small ionic radius - therefore 'holds' onto soil colloids securely, but closely - hence coagulation</a:t>
            </a:r>
          </a:p>
          <a:p>
            <a:pPr algn="ctr"/>
            <a:endParaRPr lang="en-GB" b="1" dirty="0"/>
          </a:p>
          <a:p>
            <a:pPr algn="ctr"/>
            <a:endParaRPr lang="en-GB" b="1" dirty="0"/>
          </a:p>
          <a:p>
            <a:pPr algn="ctr"/>
            <a:r>
              <a:rPr lang="en-GB" b="1" dirty="0"/>
              <a:t>Tight Soil</a:t>
            </a:r>
          </a:p>
        </p:txBody>
      </p:sp>
      <p:sp>
        <p:nvSpPr>
          <p:cNvPr id="66" name="Oval 65"/>
          <p:cNvSpPr/>
          <p:nvPr/>
        </p:nvSpPr>
        <p:spPr>
          <a:xfrm>
            <a:off x="4628091" y="761784"/>
            <a:ext cx="1071706" cy="10681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t>
            </a:r>
            <a:r>
              <a:rPr lang="en-GB" sz="1400" dirty="0" err="1"/>
              <a:t>ve</a:t>
            </a:r>
            <a:r>
              <a:rPr lang="en-GB" sz="1400" dirty="0"/>
              <a:t> charge</a:t>
            </a:r>
          </a:p>
        </p:txBody>
      </p:sp>
      <p:sp>
        <p:nvSpPr>
          <p:cNvPr id="67" name="Oval 66"/>
          <p:cNvSpPr/>
          <p:nvPr/>
        </p:nvSpPr>
        <p:spPr>
          <a:xfrm>
            <a:off x="3230854" y="116633"/>
            <a:ext cx="1071706" cy="10681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t>
            </a:r>
            <a:r>
              <a:rPr lang="en-GB" sz="1400" dirty="0" err="1"/>
              <a:t>ve</a:t>
            </a:r>
            <a:r>
              <a:rPr lang="en-GB" sz="1400" dirty="0"/>
              <a:t> charge</a:t>
            </a:r>
          </a:p>
        </p:txBody>
      </p:sp>
      <p:sp>
        <p:nvSpPr>
          <p:cNvPr id="68" name="Oval 67"/>
          <p:cNvSpPr/>
          <p:nvPr/>
        </p:nvSpPr>
        <p:spPr>
          <a:xfrm>
            <a:off x="1959747" y="650704"/>
            <a:ext cx="1071706" cy="10681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t>
            </a:r>
            <a:r>
              <a:rPr lang="en-GB" sz="1400" dirty="0" err="1"/>
              <a:t>ve</a:t>
            </a:r>
            <a:r>
              <a:rPr lang="en-GB" sz="1400" dirty="0"/>
              <a:t> charge</a:t>
            </a:r>
          </a:p>
        </p:txBody>
      </p:sp>
      <p:sp>
        <p:nvSpPr>
          <p:cNvPr id="69" name="Oval 68"/>
          <p:cNvSpPr/>
          <p:nvPr/>
        </p:nvSpPr>
        <p:spPr>
          <a:xfrm>
            <a:off x="5992757" y="1175794"/>
            <a:ext cx="1071706" cy="10681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t>
            </a:r>
            <a:r>
              <a:rPr lang="en-GB" sz="1400" dirty="0" err="1"/>
              <a:t>ve</a:t>
            </a:r>
            <a:r>
              <a:rPr lang="en-GB" sz="1400" dirty="0"/>
              <a:t> charge</a:t>
            </a:r>
          </a:p>
        </p:txBody>
      </p:sp>
      <p:sp>
        <p:nvSpPr>
          <p:cNvPr id="70" name="Oval 69"/>
          <p:cNvSpPr/>
          <p:nvPr/>
        </p:nvSpPr>
        <p:spPr>
          <a:xfrm>
            <a:off x="6740133" y="270927"/>
            <a:ext cx="1071706" cy="10681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t>
            </a:r>
            <a:r>
              <a:rPr lang="en-GB" sz="1400" dirty="0" err="1"/>
              <a:t>ve</a:t>
            </a:r>
            <a:r>
              <a:rPr lang="en-GB" sz="1400" dirty="0"/>
              <a:t> charge</a:t>
            </a:r>
          </a:p>
        </p:txBody>
      </p:sp>
      <p:sp>
        <p:nvSpPr>
          <p:cNvPr id="71" name="Oval 70"/>
          <p:cNvSpPr/>
          <p:nvPr/>
        </p:nvSpPr>
        <p:spPr>
          <a:xfrm>
            <a:off x="7843694" y="-22469"/>
            <a:ext cx="1071706" cy="10681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t>
            </a:r>
            <a:r>
              <a:rPr lang="en-GB" sz="1400" dirty="0" err="1"/>
              <a:t>ve</a:t>
            </a:r>
            <a:r>
              <a:rPr lang="en-GB" sz="1400" dirty="0"/>
              <a:t> charge</a:t>
            </a:r>
          </a:p>
        </p:txBody>
      </p:sp>
      <p:sp>
        <p:nvSpPr>
          <p:cNvPr id="72" name="Oval 71"/>
          <p:cNvSpPr/>
          <p:nvPr/>
        </p:nvSpPr>
        <p:spPr>
          <a:xfrm>
            <a:off x="8851564" y="500243"/>
            <a:ext cx="1071706" cy="10681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t>
            </a:r>
            <a:r>
              <a:rPr lang="en-GB" sz="1400" dirty="0" err="1"/>
              <a:t>ve</a:t>
            </a:r>
            <a:r>
              <a:rPr lang="en-GB" sz="1400" dirty="0"/>
              <a:t> charge</a:t>
            </a:r>
          </a:p>
        </p:txBody>
      </p:sp>
      <p:sp>
        <p:nvSpPr>
          <p:cNvPr id="73" name="Oval 72"/>
          <p:cNvSpPr/>
          <p:nvPr/>
        </p:nvSpPr>
        <p:spPr>
          <a:xfrm>
            <a:off x="9341115" y="1474250"/>
            <a:ext cx="1071706" cy="10681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t>
            </a:r>
            <a:r>
              <a:rPr lang="en-GB" sz="1400" dirty="0" err="1"/>
              <a:t>ve</a:t>
            </a:r>
            <a:r>
              <a:rPr lang="en-GB" sz="1400" dirty="0"/>
              <a:t> charge</a:t>
            </a:r>
          </a:p>
        </p:txBody>
      </p:sp>
    </p:spTree>
    <p:extLst>
      <p:ext uri="{BB962C8B-B14F-4D97-AF65-F5344CB8AC3E}">
        <p14:creationId xmlns:p14="http://schemas.microsoft.com/office/powerpoint/2010/main" val="3254952077"/>
      </p:ext>
    </p:extLst>
  </p:cSld>
  <p:clrMapOvr>
    <a:masterClrMapping/>
  </p:clrMapOvr>
  <p:transition advTm="15219"/>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373256012"/>
              </p:ext>
            </p:extLst>
          </p:nvPr>
        </p:nvGraphicFramePr>
        <p:xfrm>
          <a:off x="446298" y="1022998"/>
          <a:ext cx="60960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1194266178"/>
              </p:ext>
            </p:extLst>
          </p:nvPr>
        </p:nvGraphicFramePr>
        <p:xfrm>
          <a:off x="5502728" y="1022998"/>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818088" y="2870332"/>
            <a:ext cx="994410" cy="369332"/>
          </a:xfrm>
          <a:prstGeom prst="rect">
            <a:avLst/>
          </a:prstGeom>
          <a:noFill/>
        </p:spPr>
        <p:txBody>
          <a:bodyPr wrap="square" rtlCol="0">
            <a:spAutoFit/>
          </a:bodyPr>
          <a:lstStyle/>
          <a:p>
            <a:r>
              <a:rPr lang="en-GB" dirty="0"/>
              <a:t>Empty</a:t>
            </a:r>
          </a:p>
        </p:txBody>
      </p:sp>
      <p:sp>
        <p:nvSpPr>
          <p:cNvPr id="2" name="Oval 1"/>
          <p:cNvSpPr/>
          <p:nvPr/>
        </p:nvSpPr>
        <p:spPr>
          <a:xfrm>
            <a:off x="8697703" y="2870332"/>
            <a:ext cx="994410" cy="369332"/>
          </a:xfrm>
          <a:prstGeom prst="ellipse">
            <a:avLst/>
          </a:prstGeom>
          <a:no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C978D091-F742-CC08-00BB-BBD52291758B}"/>
              </a:ext>
            </a:extLst>
          </p:cNvPr>
          <p:cNvSpPr txBox="1">
            <a:spLocks/>
          </p:cNvSpPr>
          <p:nvPr/>
        </p:nvSpPr>
        <p:spPr>
          <a:xfrm>
            <a:off x="3123054" y="403847"/>
            <a:ext cx="9480885" cy="12383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How much of soil is soil?</a:t>
            </a:r>
          </a:p>
        </p:txBody>
      </p:sp>
    </p:spTree>
    <p:extLst>
      <p:ext uri="{BB962C8B-B14F-4D97-AF65-F5344CB8AC3E}">
        <p14:creationId xmlns:p14="http://schemas.microsoft.com/office/powerpoint/2010/main" val="337905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1F318-047C-012D-84C9-70847D86B808}"/>
              </a:ext>
            </a:extLst>
          </p:cNvPr>
          <p:cNvSpPr>
            <a:spLocks noGrp="1"/>
          </p:cNvSpPr>
          <p:nvPr>
            <p:ph type="title"/>
          </p:nvPr>
        </p:nvSpPr>
        <p:spPr/>
        <p:txBody>
          <a:bodyPr/>
          <a:lstStyle/>
          <a:p>
            <a:r>
              <a:rPr lang="en-GB" dirty="0"/>
              <a:t>3. Biology</a:t>
            </a:r>
          </a:p>
        </p:txBody>
      </p:sp>
      <p:sp>
        <p:nvSpPr>
          <p:cNvPr id="3" name="Content Placeholder 2">
            <a:extLst>
              <a:ext uri="{FF2B5EF4-FFF2-40B4-BE49-F238E27FC236}">
                <a16:creationId xmlns:a16="http://schemas.microsoft.com/office/drawing/2014/main" id="{C0A255A2-9495-02A7-9016-A38CC0FBD96E}"/>
              </a:ext>
            </a:extLst>
          </p:cNvPr>
          <p:cNvSpPr>
            <a:spLocks noGrp="1"/>
          </p:cNvSpPr>
          <p:nvPr>
            <p:ph idx="1"/>
          </p:nvPr>
        </p:nvSpPr>
        <p:spPr>
          <a:xfrm>
            <a:off x="520700" y="1762544"/>
            <a:ext cx="3949700" cy="3766653"/>
          </a:xfrm>
        </p:spPr>
        <p:txBody>
          <a:bodyPr/>
          <a:lstStyle/>
          <a:p>
            <a:pPr marL="0" indent="0">
              <a:buNone/>
            </a:pPr>
            <a:r>
              <a:rPr lang="en-GB" dirty="0"/>
              <a:t>Biology interlink with many soil forming factors:</a:t>
            </a:r>
          </a:p>
          <a:p>
            <a:pPr>
              <a:buFontTx/>
              <a:buChar char="-"/>
            </a:pPr>
            <a:r>
              <a:rPr lang="en-GB" dirty="0"/>
              <a:t>Acidification</a:t>
            </a:r>
          </a:p>
          <a:p>
            <a:pPr>
              <a:buFontTx/>
              <a:buChar char="-"/>
            </a:pPr>
            <a:r>
              <a:rPr lang="en-GB" dirty="0"/>
              <a:t>Physical movement</a:t>
            </a:r>
          </a:p>
          <a:p>
            <a:pPr>
              <a:buFontTx/>
              <a:buChar char="-"/>
            </a:pPr>
            <a:r>
              <a:rPr lang="en-GB" dirty="0"/>
              <a:t>Vegetation cover &amp; degradation </a:t>
            </a:r>
          </a:p>
        </p:txBody>
      </p:sp>
      <p:pic>
        <p:nvPicPr>
          <p:cNvPr id="4" name="Picture 3">
            <a:extLst>
              <a:ext uri="{FF2B5EF4-FFF2-40B4-BE49-F238E27FC236}">
                <a16:creationId xmlns:a16="http://schemas.microsoft.com/office/drawing/2014/main" id="{42C9545E-B08A-0B20-93DE-12A4646B9807}"/>
              </a:ext>
            </a:extLst>
          </p:cNvPr>
          <p:cNvPicPr>
            <a:picLocks noChangeAspect="1"/>
          </p:cNvPicPr>
          <p:nvPr/>
        </p:nvPicPr>
        <p:blipFill>
          <a:blip r:embed="rId2"/>
          <a:stretch>
            <a:fillRect/>
          </a:stretch>
        </p:blipFill>
        <p:spPr>
          <a:xfrm>
            <a:off x="4667250" y="434122"/>
            <a:ext cx="7270750" cy="4694690"/>
          </a:xfrm>
          <a:prstGeom prst="rect">
            <a:avLst/>
          </a:prstGeom>
        </p:spPr>
      </p:pic>
    </p:spTree>
    <p:extLst>
      <p:ext uri="{BB962C8B-B14F-4D97-AF65-F5344CB8AC3E}">
        <p14:creationId xmlns:p14="http://schemas.microsoft.com/office/powerpoint/2010/main" val="940506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4145B-150B-0269-E862-8F065C41E38F}"/>
              </a:ext>
            </a:extLst>
          </p:cNvPr>
          <p:cNvSpPr>
            <a:spLocks noGrp="1"/>
          </p:cNvSpPr>
          <p:nvPr>
            <p:ph type="title"/>
          </p:nvPr>
        </p:nvSpPr>
        <p:spPr/>
        <p:txBody>
          <a:bodyPr/>
          <a:lstStyle/>
          <a:p>
            <a:r>
              <a:rPr lang="en-GB" dirty="0"/>
              <a:t>Can’t stop it so you must capture it.</a:t>
            </a:r>
          </a:p>
        </p:txBody>
      </p:sp>
      <p:pic>
        <p:nvPicPr>
          <p:cNvPr id="4" name="Content Placeholder 3">
            <a:extLst>
              <a:ext uri="{FF2B5EF4-FFF2-40B4-BE49-F238E27FC236}">
                <a16:creationId xmlns:a16="http://schemas.microsoft.com/office/drawing/2014/main" id="{6959FF20-A773-5BE3-268B-1466A7F8653B}"/>
              </a:ext>
            </a:extLst>
          </p:cNvPr>
          <p:cNvPicPr>
            <a:picLocks noGrp="1" noChangeAspect="1"/>
          </p:cNvPicPr>
          <p:nvPr>
            <p:ph idx="1"/>
          </p:nvPr>
        </p:nvPicPr>
        <p:blipFill>
          <a:blip r:embed="rId2"/>
          <a:stretch>
            <a:fillRect/>
          </a:stretch>
        </p:blipFill>
        <p:spPr>
          <a:xfrm>
            <a:off x="7322225" y="1606713"/>
            <a:ext cx="4340238" cy="4108450"/>
          </a:xfrm>
          <a:prstGeom prst="rect">
            <a:avLst/>
          </a:prstGeom>
        </p:spPr>
      </p:pic>
      <p:pic>
        <p:nvPicPr>
          <p:cNvPr id="5" name="Picture 2">
            <a:extLst>
              <a:ext uri="{FF2B5EF4-FFF2-40B4-BE49-F238E27FC236}">
                <a16:creationId xmlns:a16="http://schemas.microsoft.com/office/drawing/2014/main" id="{1A5679B0-D70E-2947-AEA7-74954BEA84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347" y="2482348"/>
            <a:ext cx="5586934" cy="271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67E7544B-4DFB-65BA-0FE4-7D0387DE3722}"/>
              </a:ext>
            </a:extLst>
          </p:cNvPr>
          <p:cNvSpPr txBox="1"/>
          <p:nvPr/>
        </p:nvSpPr>
        <p:spPr>
          <a:xfrm>
            <a:off x="3993661" y="5376207"/>
            <a:ext cx="3563816"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rPr>
              <a:t>Soil microbes use 24 C/1N  they store 8 and release 16 as Co2 . Fuelled by N</a:t>
            </a:r>
          </a:p>
        </p:txBody>
      </p:sp>
    </p:spTree>
    <p:extLst>
      <p:ext uri="{BB962C8B-B14F-4D97-AF65-F5344CB8AC3E}">
        <p14:creationId xmlns:p14="http://schemas.microsoft.com/office/powerpoint/2010/main" val="217613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910FA-4121-46F8-3B06-892ADA41632F}"/>
              </a:ext>
            </a:extLst>
          </p:cNvPr>
          <p:cNvSpPr>
            <a:spLocks noGrp="1"/>
          </p:cNvSpPr>
          <p:nvPr>
            <p:ph type="title"/>
          </p:nvPr>
        </p:nvSpPr>
        <p:spPr>
          <a:xfrm>
            <a:off x="1355557" y="121689"/>
            <a:ext cx="9480885" cy="1238301"/>
          </a:xfrm>
        </p:spPr>
        <p:txBody>
          <a:bodyPr/>
          <a:lstStyle/>
          <a:p>
            <a:pPr algn="ctr"/>
            <a:r>
              <a:rPr lang="en-GB" b="0" i="0" dirty="0">
                <a:solidFill>
                  <a:srgbClr val="000000"/>
                </a:solidFill>
                <a:effectLst/>
                <a:latin typeface="Arial" panose="020B0604020202020204" pitchFamily="34" charset="0"/>
              </a:rPr>
              <a:t>Decomposition of organic matter is largely a </a:t>
            </a:r>
            <a:r>
              <a:rPr lang="en-GB" b="0" i="0" dirty="0">
                <a:solidFill>
                  <a:srgbClr val="000000"/>
                </a:solidFill>
                <a:effectLst/>
                <a:highlight>
                  <a:srgbClr val="FFFF00"/>
                </a:highlight>
                <a:latin typeface="Arial" panose="020B0604020202020204" pitchFamily="34" charset="0"/>
              </a:rPr>
              <a:t>biological process </a:t>
            </a:r>
            <a:r>
              <a:rPr lang="en-GB" b="0" i="0" dirty="0">
                <a:solidFill>
                  <a:srgbClr val="000000"/>
                </a:solidFill>
                <a:effectLst/>
                <a:latin typeface="Arial" panose="020B0604020202020204" pitchFamily="34" charset="0"/>
              </a:rPr>
              <a:t>that occurs naturally. Its speed is determined by three major factors: </a:t>
            </a:r>
            <a:r>
              <a:rPr lang="en-GB" b="0" i="0" dirty="0">
                <a:solidFill>
                  <a:srgbClr val="000000"/>
                </a:solidFill>
                <a:effectLst/>
                <a:highlight>
                  <a:srgbClr val="FFFF00"/>
                </a:highlight>
                <a:latin typeface="Arial" panose="020B0604020202020204" pitchFamily="34" charset="0"/>
              </a:rPr>
              <a:t>soil organisms</a:t>
            </a:r>
            <a:r>
              <a:rPr lang="en-GB" b="0" i="0" dirty="0">
                <a:solidFill>
                  <a:srgbClr val="000000"/>
                </a:solidFill>
                <a:effectLst/>
                <a:latin typeface="Arial" panose="020B0604020202020204" pitchFamily="34" charset="0"/>
              </a:rPr>
              <a:t>, the </a:t>
            </a:r>
            <a:r>
              <a:rPr lang="en-GB" b="0" i="0" dirty="0">
                <a:solidFill>
                  <a:srgbClr val="000000"/>
                </a:solidFill>
                <a:effectLst/>
                <a:highlight>
                  <a:srgbClr val="FFFF00"/>
                </a:highlight>
                <a:latin typeface="Arial" panose="020B0604020202020204" pitchFamily="34" charset="0"/>
              </a:rPr>
              <a:t>physical environment </a:t>
            </a:r>
            <a:r>
              <a:rPr lang="en-GB" b="0" i="0" dirty="0">
                <a:solidFill>
                  <a:srgbClr val="000000"/>
                </a:solidFill>
                <a:effectLst/>
                <a:latin typeface="Arial" panose="020B0604020202020204" pitchFamily="34" charset="0"/>
              </a:rPr>
              <a:t>and the </a:t>
            </a:r>
            <a:r>
              <a:rPr lang="en-GB" b="0" i="0" dirty="0">
                <a:solidFill>
                  <a:srgbClr val="000000"/>
                </a:solidFill>
                <a:effectLst/>
                <a:highlight>
                  <a:srgbClr val="FFFF00"/>
                </a:highlight>
                <a:latin typeface="Arial" panose="020B0604020202020204" pitchFamily="34" charset="0"/>
              </a:rPr>
              <a:t>quality of the organic matter </a:t>
            </a:r>
            <a:r>
              <a:rPr lang="en-GB" b="0" i="0" dirty="0">
                <a:solidFill>
                  <a:srgbClr val="000000"/>
                </a:solidFill>
                <a:effectLst/>
                <a:latin typeface="Arial" panose="020B0604020202020204" pitchFamily="34" charset="0"/>
              </a:rPr>
              <a:t>(</a:t>
            </a:r>
            <a:r>
              <a:rPr lang="en-GB" b="0" i="0" dirty="0" err="1">
                <a:solidFill>
                  <a:srgbClr val="000000"/>
                </a:solidFill>
                <a:effectLst/>
                <a:latin typeface="Arial" panose="020B0604020202020204" pitchFamily="34" charset="0"/>
              </a:rPr>
              <a:t>Brussaard</a:t>
            </a:r>
            <a:r>
              <a:rPr lang="en-GB" b="0" i="0" dirty="0">
                <a:solidFill>
                  <a:srgbClr val="000000"/>
                </a:solidFill>
                <a:effectLst/>
                <a:latin typeface="Arial" panose="020B0604020202020204" pitchFamily="34" charset="0"/>
              </a:rPr>
              <a:t>, 1994).</a:t>
            </a:r>
            <a:endParaRPr lang="en-GB" dirty="0"/>
          </a:p>
        </p:txBody>
      </p:sp>
      <p:sp>
        <p:nvSpPr>
          <p:cNvPr id="3" name="Content Placeholder 2">
            <a:extLst>
              <a:ext uri="{FF2B5EF4-FFF2-40B4-BE49-F238E27FC236}">
                <a16:creationId xmlns:a16="http://schemas.microsoft.com/office/drawing/2014/main" id="{BB3D2EA6-4976-4928-D7E1-1F2B3722FFDD}"/>
              </a:ext>
            </a:extLst>
          </p:cNvPr>
          <p:cNvSpPr>
            <a:spLocks noGrp="1"/>
          </p:cNvSpPr>
          <p:nvPr>
            <p:ph idx="1"/>
          </p:nvPr>
        </p:nvSpPr>
        <p:spPr>
          <a:xfrm>
            <a:off x="2711115" y="4947252"/>
            <a:ext cx="9480885" cy="3766653"/>
          </a:xfrm>
        </p:spPr>
        <p:txBody>
          <a:bodyPr/>
          <a:lstStyle/>
          <a:p>
            <a:r>
              <a:rPr lang="en-GB" sz="4000" dirty="0"/>
              <a:t>What areas can we control?</a:t>
            </a:r>
          </a:p>
        </p:txBody>
      </p:sp>
    </p:spTree>
    <p:extLst>
      <p:ext uri="{BB962C8B-B14F-4D97-AF65-F5344CB8AC3E}">
        <p14:creationId xmlns:p14="http://schemas.microsoft.com/office/powerpoint/2010/main" val="2973797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od web">
            <a:extLst>
              <a:ext uri="{FF2B5EF4-FFF2-40B4-BE49-F238E27FC236}">
                <a16:creationId xmlns:a16="http://schemas.microsoft.com/office/drawing/2014/main" id="{2C3EDF25-74A7-4266-ABC3-A41D12BAC1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301" y="0"/>
            <a:ext cx="11363398" cy="726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a:extLst>
              <a:ext uri="{FF2B5EF4-FFF2-40B4-BE49-F238E27FC236}">
                <a16:creationId xmlns:a16="http://schemas.microsoft.com/office/drawing/2014/main" id="{09E8A88B-2006-4ADB-9044-F33F3A48470F}"/>
              </a:ext>
            </a:extLst>
          </p:cNvPr>
          <p:cNvGraphicFramePr/>
          <p:nvPr>
            <p:extLst>
              <p:ext uri="{D42A27DB-BD31-4B8C-83A1-F6EECF244321}">
                <p14:modId xmlns:p14="http://schemas.microsoft.com/office/powerpoint/2010/main" val="709028510"/>
              </p:ext>
            </p:extLst>
          </p:nvPr>
        </p:nvGraphicFramePr>
        <p:xfrm>
          <a:off x="2032000" y="134998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E2BF8793-4E91-4802-884C-E505B13C4A51}"/>
              </a:ext>
            </a:extLst>
          </p:cNvPr>
          <p:cNvSpPr txBox="1"/>
          <p:nvPr/>
        </p:nvSpPr>
        <p:spPr>
          <a:xfrm>
            <a:off x="10239773" y="2967335"/>
            <a:ext cx="1798962" cy="923330"/>
          </a:xfrm>
          <a:prstGeom prst="rect">
            <a:avLst/>
          </a:prstGeom>
          <a:noFill/>
        </p:spPr>
        <p:txBody>
          <a:bodyPr wrap="square" rtlCol="0">
            <a:spAutoFit/>
          </a:bodyPr>
          <a:lstStyle/>
          <a:p>
            <a:r>
              <a:rPr lang="en-GB" dirty="0"/>
              <a:t>Everything has to excrete = cycling nutrients</a:t>
            </a:r>
          </a:p>
        </p:txBody>
      </p:sp>
      <p:sp>
        <p:nvSpPr>
          <p:cNvPr id="11" name="Arrow: Right 10">
            <a:extLst>
              <a:ext uri="{FF2B5EF4-FFF2-40B4-BE49-F238E27FC236}">
                <a16:creationId xmlns:a16="http://schemas.microsoft.com/office/drawing/2014/main" id="{406B45FF-4677-B9A5-2443-01A1831264AD}"/>
              </a:ext>
            </a:extLst>
          </p:cNvPr>
          <p:cNvSpPr/>
          <p:nvPr/>
        </p:nvSpPr>
        <p:spPr>
          <a:xfrm>
            <a:off x="1919727" y="513575"/>
            <a:ext cx="7779377" cy="1434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t>Getting bigger in size</a:t>
            </a:r>
          </a:p>
        </p:txBody>
      </p:sp>
      <p:sp>
        <p:nvSpPr>
          <p:cNvPr id="13" name="Arrow: Left-Right 12">
            <a:extLst>
              <a:ext uri="{FF2B5EF4-FFF2-40B4-BE49-F238E27FC236}">
                <a16:creationId xmlns:a16="http://schemas.microsoft.com/office/drawing/2014/main" id="{261A4EAD-9ACA-6BF1-7CA8-3EF47764C722}"/>
              </a:ext>
            </a:extLst>
          </p:cNvPr>
          <p:cNvSpPr/>
          <p:nvPr/>
        </p:nvSpPr>
        <p:spPr>
          <a:xfrm>
            <a:off x="612742" y="5460499"/>
            <a:ext cx="10645125" cy="10369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Cycle nutrients </a:t>
            </a:r>
          </a:p>
        </p:txBody>
      </p:sp>
      <p:sp>
        <p:nvSpPr>
          <p:cNvPr id="14" name="TextBox 13">
            <a:extLst>
              <a:ext uri="{FF2B5EF4-FFF2-40B4-BE49-F238E27FC236}">
                <a16:creationId xmlns:a16="http://schemas.microsoft.com/office/drawing/2014/main" id="{A7DCB7C1-06BA-A560-5110-816CA7F8EE98}"/>
              </a:ext>
            </a:extLst>
          </p:cNvPr>
          <p:cNvSpPr txBox="1"/>
          <p:nvPr/>
        </p:nvSpPr>
        <p:spPr>
          <a:xfrm>
            <a:off x="3450210" y="4449452"/>
            <a:ext cx="1046376" cy="369332"/>
          </a:xfrm>
          <a:prstGeom prst="rect">
            <a:avLst/>
          </a:prstGeom>
          <a:solidFill>
            <a:schemeClr val="accent1"/>
          </a:solidFill>
        </p:spPr>
        <p:txBody>
          <a:bodyPr wrap="square" rtlCol="0">
            <a:spAutoFit/>
          </a:bodyPr>
          <a:lstStyle/>
          <a:p>
            <a:r>
              <a:rPr lang="en-GB" dirty="0"/>
              <a:t>1-5µm</a:t>
            </a:r>
          </a:p>
        </p:txBody>
      </p:sp>
      <p:sp>
        <p:nvSpPr>
          <p:cNvPr id="15" name="TextBox 14">
            <a:extLst>
              <a:ext uri="{FF2B5EF4-FFF2-40B4-BE49-F238E27FC236}">
                <a16:creationId xmlns:a16="http://schemas.microsoft.com/office/drawing/2014/main" id="{D58F53E2-3E93-30A8-A546-FBC51304D368}"/>
              </a:ext>
            </a:extLst>
          </p:cNvPr>
          <p:cNvSpPr txBox="1"/>
          <p:nvPr/>
        </p:nvSpPr>
        <p:spPr>
          <a:xfrm>
            <a:off x="6436498" y="4416177"/>
            <a:ext cx="1046376" cy="369332"/>
          </a:xfrm>
          <a:prstGeom prst="rect">
            <a:avLst/>
          </a:prstGeom>
          <a:solidFill>
            <a:schemeClr val="accent1"/>
          </a:solidFill>
        </p:spPr>
        <p:txBody>
          <a:bodyPr wrap="square" rtlCol="0">
            <a:spAutoFit/>
          </a:bodyPr>
          <a:lstStyle/>
          <a:p>
            <a:r>
              <a:rPr lang="en-GB" dirty="0"/>
              <a:t>100 µm</a:t>
            </a:r>
          </a:p>
        </p:txBody>
      </p:sp>
      <p:sp>
        <p:nvSpPr>
          <p:cNvPr id="16" name="TextBox 15">
            <a:extLst>
              <a:ext uri="{FF2B5EF4-FFF2-40B4-BE49-F238E27FC236}">
                <a16:creationId xmlns:a16="http://schemas.microsoft.com/office/drawing/2014/main" id="{AFF58C76-B362-E44C-2B8D-31BB794C5053}"/>
              </a:ext>
            </a:extLst>
          </p:cNvPr>
          <p:cNvSpPr txBox="1"/>
          <p:nvPr/>
        </p:nvSpPr>
        <p:spPr>
          <a:xfrm>
            <a:off x="8298730" y="4465778"/>
            <a:ext cx="1046376" cy="369332"/>
          </a:xfrm>
          <a:prstGeom prst="rect">
            <a:avLst/>
          </a:prstGeom>
          <a:solidFill>
            <a:schemeClr val="accent1"/>
          </a:solidFill>
        </p:spPr>
        <p:txBody>
          <a:bodyPr wrap="square" rtlCol="0">
            <a:spAutoFit/>
          </a:bodyPr>
          <a:lstStyle/>
          <a:p>
            <a:r>
              <a:rPr lang="en-GB" dirty="0"/>
              <a:t>2-20 mm</a:t>
            </a:r>
          </a:p>
        </p:txBody>
      </p:sp>
      <p:sp>
        <p:nvSpPr>
          <p:cNvPr id="17" name="TextBox 16">
            <a:extLst>
              <a:ext uri="{FF2B5EF4-FFF2-40B4-BE49-F238E27FC236}">
                <a16:creationId xmlns:a16="http://schemas.microsoft.com/office/drawing/2014/main" id="{CC08A13F-1366-3C83-93A3-601B6776DFA4}"/>
              </a:ext>
            </a:extLst>
          </p:cNvPr>
          <p:cNvSpPr txBox="1"/>
          <p:nvPr/>
        </p:nvSpPr>
        <p:spPr>
          <a:xfrm>
            <a:off x="10391449" y="542744"/>
            <a:ext cx="1046376" cy="646331"/>
          </a:xfrm>
          <a:prstGeom prst="rect">
            <a:avLst/>
          </a:prstGeom>
          <a:solidFill>
            <a:schemeClr val="accent1"/>
          </a:solidFill>
        </p:spPr>
        <p:txBody>
          <a:bodyPr wrap="square" rtlCol="0">
            <a:spAutoFit/>
          </a:bodyPr>
          <a:lstStyle/>
          <a:p>
            <a:r>
              <a:rPr lang="en-GB" dirty="0"/>
              <a:t>Clay is 1-2 µm</a:t>
            </a:r>
          </a:p>
        </p:txBody>
      </p:sp>
    </p:spTree>
    <p:extLst>
      <p:ext uri="{BB962C8B-B14F-4D97-AF65-F5344CB8AC3E}">
        <p14:creationId xmlns:p14="http://schemas.microsoft.com/office/powerpoint/2010/main" val="2924068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BD688BB-CBC6-8AE0-966D-6227915AD1D7}"/>
              </a:ext>
            </a:extLst>
          </p:cNvPr>
          <p:cNvGraphicFramePr>
            <a:graphicFrameLocks noGrp="1"/>
          </p:cNvGraphicFramePr>
          <p:nvPr>
            <p:extLst>
              <p:ext uri="{D42A27DB-BD31-4B8C-83A1-F6EECF244321}">
                <p14:modId xmlns:p14="http://schemas.microsoft.com/office/powerpoint/2010/main" val="2722055122"/>
              </p:ext>
            </p:extLst>
          </p:nvPr>
        </p:nvGraphicFramePr>
        <p:xfrm>
          <a:off x="830853" y="1562100"/>
          <a:ext cx="9464040" cy="3733800"/>
        </p:xfrm>
        <a:graphic>
          <a:graphicData uri="http://schemas.openxmlformats.org/drawingml/2006/table">
            <a:tbl>
              <a:tblPr/>
              <a:tblGrid>
                <a:gridCol w="4732020">
                  <a:extLst>
                    <a:ext uri="{9D8B030D-6E8A-4147-A177-3AD203B41FA5}">
                      <a16:colId xmlns:a16="http://schemas.microsoft.com/office/drawing/2014/main" val="1683390449"/>
                    </a:ext>
                  </a:extLst>
                </a:gridCol>
                <a:gridCol w="4732020">
                  <a:extLst>
                    <a:ext uri="{9D8B030D-6E8A-4147-A177-3AD203B41FA5}">
                      <a16:colId xmlns:a16="http://schemas.microsoft.com/office/drawing/2014/main" val="2170889993"/>
                    </a:ext>
                  </a:extLst>
                </a:gridCol>
              </a:tblGrid>
              <a:tr h="0">
                <a:tc>
                  <a:txBody>
                    <a:bodyPr/>
                    <a:lstStyle/>
                    <a:p>
                      <a:pPr algn="just"/>
                      <a:r>
                        <a:rPr lang="en-GB" sz="1000" b="1">
                          <a:effectLst/>
                          <a:latin typeface="Arial" panose="020B0604020202020204" pitchFamily="34" charset="0"/>
                        </a:rPr>
                        <a:t>Functions</a:t>
                      </a:r>
                      <a:endParaRPr lang="en-GB" sz="1000">
                        <a:effectLst/>
                        <a:latin typeface="Arial" panose="020B0604020202020204" pitchFamily="34" charset="0"/>
                      </a:endParaRPr>
                    </a:p>
                  </a:txBody>
                  <a:tcPr marL="38100" marR="38100" marT="38100" marB="38100">
                    <a:lnL w="12700" cap="flat" cmpd="sng" algn="ctr">
                      <a:solidFill>
                        <a:srgbClr val="710000"/>
                      </a:solidFill>
                      <a:prstDash val="solid"/>
                      <a:round/>
                      <a:headEnd type="none" w="med" len="med"/>
                      <a:tailEnd type="none" w="med" len="med"/>
                    </a:lnL>
                    <a:lnR w="12700" cap="flat" cmpd="sng" algn="ctr">
                      <a:solidFill>
                        <a:srgbClr val="710000"/>
                      </a:solidFill>
                      <a:prstDash val="solid"/>
                      <a:round/>
                      <a:headEnd type="none" w="med" len="med"/>
                      <a:tailEnd type="none" w="med" len="med"/>
                    </a:lnR>
                    <a:lnT w="15240" cap="flat" cmpd="sng" algn="ctr">
                      <a:solidFill>
                        <a:srgbClr val="710000"/>
                      </a:solidFill>
                      <a:prstDash val="solid"/>
                      <a:round/>
                      <a:headEnd type="none" w="med" len="med"/>
                      <a:tailEnd type="none" w="med" len="med"/>
                    </a:lnT>
                    <a:lnB w="15240" cap="flat" cmpd="sng" algn="ctr">
                      <a:solidFill>
                        <a:srgbClr val="710000"/>
                      </a:solidFill>
                      <a:prstDash val="solid"/>
                      <a:round/>
                      <a:headEnd type="none" w="med" len="med"/>
                      <a:tailEnd type="none" w="med" len="med"/>
                    </a:lnB>
                    <a:solidFill>
                      <a:srgbClr val="F2D5B9"/>
                    </a:solidFill>
                  </a:tcPr>
                </a:tc>
                <a:tc>
                  <a:txBody>
                    <a:bodyPr/>
                    <a:lstStyle/>
                    <a:p>
                      <a:pPr algn="just"/>
                      <a:r>
                        <a:rPr lang="en-GB" sz="1000" b="1">
                          <a:effectLst/>
                          <a:latin typeface="Arial" panose="020B0604020202020204" pitchFamily="34" charset="0"/>
                        </a:rPr>
                        <a:t>Organisms involved</a:t>
                      </a:r>
                      <a:endParaRPr lang="en-GB" sz="1000">
                        <a:effectLst/>
                        <a:latin typeface="Arial" panose="020B0604020202020204" pitchFamily="34" charset="0"/>
                      </a:endParaRPr>
                    </a:p>
                  </a:txBody>
                  <a:tcPr marL="38100" marR="38100" marT="38100" marB="38100">
                    <a:lnL w="12700" cap="flat" cmpd="sng" algn="ctr">
                      <a:solidFill>
                        <a:srgbClr val="710000"/>
                      </a:solidFill>
                      <a:prstDash val="solid"/>
                      <a:round/>
                      <a:headEnd type="none" w="med" len="med"/>
                      <a:tailEnd type="none" w="med" len="med"/>
                    </a:lnL>
                    <a:lnR w="12700" cap="flat" cmpd="sng" algn="ctr">
                      <a:solidFill>
                        <a:srgbClr val="710000"/>
                      </a:solidFill>
                      <a:prstDash val="solid"/>
                      <a:round/>
                      <a:headEnd type="none" w="med" len="med"/>
                      <a:tailEnd type="none" w="med" len="med"/>
                    </a:lnR>
                    <a:lnT w="15240" cap="flat" cmpd="sng" algn="ctr">
                      <a:solidFill>
                        <a:srgbClr val="710000"/>
                      </a:solidFill>
                      <a:prstDash val="solid"/>
                      <a:round/>
                      <a:headEnd type="none" w="med" len="med"/>
                      <a:tailEnd type="none" w="med" len="med"/>
                    </a:lnT>
                    <a:lnB w="15240" cap="flat" cmpd="sng" algn="ctr">
                      <a:solidFill>
                        <a:srgbClr val="710000"/>
                      </a:solidFill>
                      <a:prstDash val="solid"/>
                      <a:round/>
                      <a:headEnd type="none" w="med" len="med"/>
                      <a:tailEnd type="none" w="med" len="med"/>
                    </a:lnB>
                    <a:solidFill>
                      <a:srgbClr val="F2D5B9"/>
                    </a:solidFill>
                  </a:tcPr>
                </a:tc>
                <a:extLst>
                  <a:ext uri="{0D108BD9-81ED-4DB2-BD59-A6C34878D82A}">
                    <a16:rowId xmlns:a16="http://schemas.microsoft.com/office/drawing/2014/main" val="539265938"/>
                  </a:ext>
                </a:extLst>
              </a:tr>
              <a:tr h="0">
                <a:tc>
                  <a:txBody>
                    <a:bodyPr/>
                    <a:lstStyle/>
                    <a:p>
                      <a:pPr algn="l"/>
                      <a:r>
                        <a:rPr lang="en-GB" sz="1000" b="1" dirty="0">
                          <a:effectLst/>
                          <a:latin typeface="Arial" panose="020B0604020202020204" pitchFamily="34" charset="0"/>
                        </a:rPr>
                        <a:t>Maintenance of soil structure: functionality</a:t>
                      </a:r>
                    </a:p>
                  </a:txBody>
                  <a:tcPr marL="38100" marR="38100" marT="38100" marB="38100">
                    <a:lnL>
                      <a:noFill/>
                    </a:lnL>
                    <a:lnR>
                      <a:noFill/>
                    </a:lnR>
                    <a:lnT w="15240" cap="flat" cmpd="sng" algn="ctr">
                      <a:solidFill>
                        <a:srgbClr val="710000"/>
                      </a:solidFill>
                      <a:prstDash val="solid"/>
                      <a:round/>
                      <a:headEnd type="none" w="med" len="med"/>
                      <a:tailEnd type="none" w="med" len="med"/>
                    </a:lnT>
                    <a:lnB>
                      <a:noFill/>
                    </a:lnB>
                  </a:tcPr>
                </a:tc>
                <a:tc>
                  <a:txBody>
                    <a:bodyPr/>
                    <a:lstStyle/>
                    <a:p>
                      <a:pPr algn="l"/>
                      <a:r>
                        <a:rPr lang="en-GB" sz="1000">
                          <a:effectLst/>
                          <a:latin typeface="Arial" panose="020B0604020202020204" pitchFamily="34" charset="0"/>
                        </a:rPr>
                        <a:t>Bioturbating invertebrates and plant roots, mycorrhizae and some other micro-organisms</a:t>
                      </a:r>
                    </a:p>
                  </a:txBody>
                  <a:tcPr marL="38100" marR="38100" marT="38100" marB="38100">
                    <a:lnL>
                      <a:noFill/>
                    </a:lnL>
                    <a:lnR>
                      <a:noFill/>
                    </a:lnR>
                    <a:lnT w="15240" cap="flat" cmpd="sng" algn="ctr">
                      <a:solidFill>
                        <a:srgbClr val="710000"/>
                      </a:solidFill>
                      <a:prstDash val="solid"/>
                      <a:round/>
                      <a:headEnd type="none" w="med" len="med"/>
                      <a:tailEnd type="none" w="med" len="med"/>
                    </a:lnT>
                    <a:lnB>
                      <a:noFill/>
                    </a:lnB>
                  </a:tcPr>
                </a:tc>
                <a:extLst>
                  <a:ext uri="{0D108BD9-81ED-4DB2-BD59-A6C34878D82A}">
                    <a16:rowId xmlns:a16="http://schemas.microsoft.com/office/drawing/2014/main" val="695153732"/>
                  </a:ext>
                </a:extLst>
              </a:tr>
              <a:tr h="0">
                <a:tc>
                  <a:txBody>
                    <a:bodyPr/>
                    <a:lstStyle/>
                    <a:p>
                      <a:pPr algn="l"/>
                      <a:r>
                        <a:rPr lang="en-GB" sz="1000" b="1" dirty="0">
                          <a:effectLst/>
                          <a:latin typeface="Arial" panose="020B0604020202020204" pitchFamily="34" charset="0"/>
                        </a:rPr>
                        <a:t>Regulation of soil hydrological processes: Water</a:t>
                      </a:r>
                    </a:p>
                  </a:txBody>
                  <a:tcPr marL="38100" marR="38100" marT="38100" marB="38100">
                    <a:lnL>
                      <a:noFill/>
                    </a:lnL>
                    <a:lnR>
                      <a:noFill/>
                    </a:lnR>
                    <a:lnT>
                      <a:noFill/>
                    </a:lnT>
                    <a:lnB>
                      <a:noFill/>
                    </a:lnB>
                  </a:tcPr>
                </a:tc>
                <a:tc>
                  <a:txBody>
                    <a:bodyPr/>
                    <a:lstStyle/>
                    <a:p>
                      <a:pPr algn="l"/>
                      <a:r>
                        <a:rPr lang="en-GB" sz="1000">
                          <a:effectLst/>
                          <a:latin typeface="Arial" panose="020B0604020202020204" pitchFamily="34" charset="0"/>
                        </a:rPr>
                        <a:t>Most bioturbating invertebrates and plant roots</a:t>
                      </a:r>
                    </a:p>
                  </a:txBody>
                  <a:tcPr marL="38100" marR="38100" marT="38100" marB="38100">
                    <a:lnL>
                      <a:noFill/>
                    </a:lnL>
                    <a:lnR>
                      <a:noFill/>
                    </a:lnR>
                    <a:lnT>
                      <a:noFill/>
                    </a:lnT>
                    <a:lnB>
                      <a:noFill/>
                    </a:lnB>
                  </a:tcPr>
                </a:tc>
                <a:extLst>
                  <a:ext uri="{0D108BD9-81ED-4DB2-BD59-A6C34878D82A}">
                    <a16:rowId xmlns:a16="http://schemas.microsoft.com/office/drawing/2014/main" val="1264603679"/>
                  </a:ext>
                </a:extLst>
              </a:tr>
              <a:tr h="0">
                <a:tc>
                  <a:txBody>
                    <a:bodyPr/>
                    <a:lstStyle/>
                    <a:p>
                      <a:pPr algn="l"/>
                      <a:r>
                        <a:rPr lang="en-GB" sz="1000" b="1" dirty="0">
                          <a:effectLst/>
                          <a:latin typeface="Arial" panose="020B0604020202020204" pitchFamily="34" charset="0"/>
                        </a:rPr>
                        <a:t>Gas exchange and carbon sequestration (accumulation in soil): Air</a:t>
                      </a:r>
                    </a:p>
                  </a:txBody>
                  <a:tcPr marL="38100" marR="38100" marT="38100" marB="38100">
                    <a:lnL>
                      <a:noFill/>
                    </a:lnL>
                    <a:lnR>
                      <a:noFill/>
                    </a:lnR>
                    <a:lnT>
                      <a:noFill/>
                    </a:lnT>
                    <a:lnB>
                      <a:noFill/>
                    </a:lnB>
                  </a:tcPr>
                </a:tc>
                <a:tc>
                  <a:txBody>
                    <a:bodyPr/>
                    <a:lstStyle/>
                    <a:p>
                      <a:pPr algn="l"/>
                      <a:r>
                        <a:rPr lang="en-GB" sz="1000">
                          <a:effectLst/>
                          <a:latin typeface="Arial" panose="020B0604020202020204" pitchFamily="34" charset="0"/>
                        </a:rPr>
                        <a:t>Mostly micro-organisms and plant roots, some C protected in large compact biogenic invertebrate aggregates</a:t>
                      </a:r>
                    </a:p>
                  </a:txBody>
                  <a:tcPr marL="38100" marR="38100" marT="38100" marB="38100">
                    <a:lnL>
                      <a:noFill/>
                    </a:lnL>
                    <a:lnR>
                      <a:noFill/>
                    </a:lnR>
                    <a:lnT>
                      <a:noFill/>
                    </a:lnT>
                    <a:lnB>
                      <a:noFill/>
                    </a:lnB>
                  </a:tcPr>
                </a:tc>
                <a:extLst>
                  <a:ext uri="{0D108BD9-81ED-4DB2-BD59-A6C34878D82A}">
                    <a16:rowId xmlns:a16="http://schemas.microsoft.com/office/drawing/2014/main" val="2009722509"/>
                  </a:ext>
                </a:extLst>
              </a:tr>
              <a:tr h="0">
                <a:tc>
                  <a:txBody>
                    <a:bodyPr/>
                    <a:lstStyle/>
                    <a:p>
                      <a:pPr algn="l"/>
                      <a:r>
                        <a:rPr lang="en-GB" sz="1000" b="1">
                          <a:effectLst/>
                          <a:latin typeface="Arial" panose="020B0604020202020204" pitchFamily="34" charset="0"/>
                        </a:rPr>
                        <a:t>Soil detoxification</a:t>
                      </a:r>
                    </a:p>
                  </a:txBody>
                  <a:tcPr marL="38100" marR="38100" marT="38100" marB="38100">
                    <a:lnL>
                      <a:noFill/>
                    </a:lnL>
                    <a:lnR>
                      <a:noFill/>
                    </a:lnR>
                    <a:lnT>
                      <a:noFill/>
                    </a:lnT>
                    <a:lnB>
                      <a:noFill/>
                    </a:lnB>
                  </a:tcPr>
                </a:tc>
                <a:tc>
                  <a:txBody>
                    <a:bodyPr/>
                    <a:lstStyle/>
                    <a:p>
                      <a:pPr algn="l"/>
                      <a:r>
                        <a:rPr lang="en-GB" sz="1000">
                          <a:effectLst/>
                          <a:latin typeface="Arial" panose="020B0604020202020204" pitchFamily="34" charset="0"/>
                        </a:rPr>
                        <a:t>Mostly micro-organisms</a:t>
                      </a:r>
                    </a:p>
                  </a:txBody>
                  <a:tcPr marL="38100" marR="38100" marT="38100" marB="38100">
                    <a:lnL>
                      <a:noFill/>
                    </a:lnL>
                    <a:lnR>
                      <a:noFill/>
                    </a:lnR>
                    <a:lnT>
                      <a:noFill/>
                    </a:lnT>
                    <a:lnB>
                      <a:noFill/>
                    </a:lnB>
                  </a:tcPr>
                </a:tc>
                <a:extLst>
                  <a:ext uri="{0D108BD9-81ED-4DB2-BD59-A6C34878D82A}">
                    <a16:rowId xmlns:a16="http://schemas.microsoft.com/office/drawing/2014/main" val="1210739549"/>
                  </a:ext>
                </a:extLst>
              </a:tr>
              <a:tr h="0">
                <a:tc>
                  <a:txBody>
                    <a:bodyPr/>
                    <a:lstStyle/>
                    <a:p>
                      <a:pPr algn="l"/>
                      <a:r>
                        <a:rPr lang="en-GB" sz="1000" b="1" dirty="0">
                          <a:effectLst/>
                          <a:latin typeface="Arial" panose="020B0604020202020204" pitchFamily="34" charset="0"/>
                        </a:rPr>
                        <a:t>Nutrient cycling: food</a:t>
                      </a:r>
                    </a:p>
                  </a:txBody>
                  <a:tcPr marL="38100" marR="38100" marT="38100" marB="38100">
                    <a:lnL>
                      <a:noFill/>
                    </a:lnL>
                    <a:lnR>
                      <a:noFill/>
                    </a:lnR>
                    <a:lnT>
                      <a:noFill/>
                    </a:lnT>
                    <a:lnB>
                      <a:noFill/>
                    </a:lnB>
                  </a:tcPr>
                </a:tc>
                <a:tc>
                  <a:txBody>
                    <a:bodyPr/>
                    <a:lstStyle/>
                    <a:p>
                      <a:pPr algn="l"/>
                      <a:r>
                        <a:rPr lang="en-GB" sz="1000">
                          <a:effectLst/>
                          <a:latin typeface="Arial" panose="020B0604020202020204" pitchFamily="34" charset="0"/>
                        </a:rPr>
                        <a:t>Mostly micro-organisms and plant roots, some soil- and litter-feeding invertebrates</a:t>
                      </a:r>
                    </a:p>
                  </a:txBody>
                  <a:tcPr marL="38100" marR="38100" marT="38100" marB="38100">
                    <a:lnL>
                      <a:noFill/>
                    </a:lnL>
                    <a:lnR>
                      <a:noFill/>
                    </a:lnR>
                    <a:lnT>
                      <a:noFill/>
                    </a:lnT>
                    <a:lnB>
                      <a:noFill/>
                    </a:lnB>
                  </a:tcPr>
                </a:tc>
                <a:extLst>
                  <a:ext uri="{0D108BD9-81ED-4DB2-BD59-A6C34878D82A}">
                    <a16:rowId xmlns:a16="http://schemas.microsoft.com/office/drawing/2014/main" val="1360404586"/>
                  </a:ext>
                </a:extLst>
              </a:tr>
              <a:tr h="121788">
                <a:tc>
                  <a:txBody>
                    <a:bodyPr/>
                    <a:lstStyle/>
                    <a:p>
                      <a:pPr algn="l"/>
                      <a:r>
                        <a:rPr lang="en-GB" sz="1000" b="1" dirty="0">
                          <a:effectLst/>
                          <a:latin typeface="Arial" panose="020B0604020202020204" pitchFamily="34" charset="0"/>
                        </a:rPr>
                        <a:t>Decomposition of organic matter: cycle of food and reduction in thatch</a:t>
                      </a:r>
                    </a:p>
                  </a:txBody>
                  <a:tcPr marL="38100" marR="38100" marT="38100" marB="38100">
                    <a:lnL>
                      <a:noFill/>
                    </a:lnL>
                    <a:lnR>
                      <a:noFill/>
                    </a:lnR>
                    <a:lnT>
                      <a:noFill/>
                    </a:lnT>
                    <a:lnB>
                      <a:noFill/>
                    </a:lnB>
                  </a:tcPr>
                </a:tc>
                <a:tc>
                  <a:txBody>
                    <a:bodyPr/>
                    <a:lstStyle/>
                    <a:p>
                      <a:pPr algn="l"/>
                      <a:r>
                        <a:rPr lang="en-GB" sz="1000">
                          <a:effectLst/>
                          <a:latin typeface="Arial" panose="020B0604020202020204" pitchFamily="34" charset="0"/>
                        </a:rPr>
                        <a:t>Various saprophytic and litter-feeding invertebrates (detritivores), fungi, bacteria, actinomycetes and other micro-organisms</a:t>
                      </a:r>
                    </a:p>
                  </a:txBody>
                  <a:tcPr marL="38100" marR="38100" marT="38100" marB="38100">
                    <a:lnL>
                      <a:noFill/>
                    </a:lnL>
                    <a:lnR>
                      <a:noFill/>
                    </a:lnR>
                    <a:lnT>
                      <a:noFill/>
                    </a:lnT>
                    <a:lnB>
                      <a:noFill/>
                    </a:lnB>
                  </a:tcPr>
                </a:tc>
                <a:extLst>
                  <a:ext uri="{0D108BD9-81ED-4DB2-BD59-A6C34878D82A}">
                    <a16:rowId xmlns:a16="http://schemas.microsoft.com/office/drawing/2014/main" val="3499173687"/>
                  </a:ext>
                </a:extLst>
              </a:tr>
              <a:tr h="0">
                <a:tc>
                  <a:txBody>
                    <a:bodyPr/>
                    <a:lstStyle/>
                    <a:p>
                      <a:pPr algn="l"/>
                      <a:r>
                        <a:rPr lang="en-GB" sz="1000" b="1" dirty="0">
                          <a:effectLst/>
                          <a:latin typeface="Arial" panose="020B0604020202020204" pitchFamily="34" charset="0"/>
                        </a:rPr>
                        <a:t>Suppression of pests, parasites and diseases: bio control better than chem</a:t>
                      </a:r>
                    </a:p>
                  </a:txBody>
                  <a:tcPr marL="38100" marR="38100" marT="38100" marB="38100">
                    <a:lnL>
                      <a:noFill/>
                    </a:lnL>
                    <a:lnR>
                      <a:noFill/>
                    </a:lnR>
                    <a:lnT>
                      <a:noFill/>
                    </a:lnT>
                    <a:lnB>
                      <a:noFill/>
                    </a:lnB>
                  </a:tcPr>
                </a:tc>
                <a:tc>
                  <a:txBody>
                    <a:bodyPr/>
                    <a:lstStyle/>
                    <a:p>
                      <a:pPr algn="l"/>
                      <a:r>
                        <a:rPr lang="en-GB" sz="1000">
                          <a:effectLst/>
                          <a:latin typeface="Arial" panose="020B0604020202020204" pitchFamily="34" charset="0"/>
                        </a:rPr>
                        <a:t>Plants, mycorrhizae and other fungi, nematodes, bacteria and various other micro-organisms, collembola, earthworms, various predators</a:t>
                      </a:r>
                    </a:p>
                  </a:txBody>
                  <a:tcPr marL="38100" marR="38100" marT="38100" marB="38100">
                    <a:lnL>
                      <a:noFill/>
                    </a:lnL>
                    <a:lnR>
                      <a:noFill/>
                    </a:lnR>
                    <a:lnT>
                      <a:noFill/>
                    </a:lnT>
                    <a:lnB>
                      <a:noFill/>
                    </a:lnB>
                  </a:tcPr>
                </a:tc>
                <a:extLst>
                  <a:ext uri="{0D108BD9-81ED-4DB2-BD59-A6C34878D82A}">
                    <a16:rowId xmlns:a16="http://schemas.microsoft.com/office/drawing/2014/main" val="1756141996"/>
                  </a:ext>
                </a:extLst>
              </a:tr>
              <a:tr h="0">
                <a:tc>
                  <a:txBody>
                    <a:bodyPr/>
                    <a:lstStyle/>
                    <a:p>
                      <a:pPr algn="l"/>
                      <a:r>
                        <a:rPr lang="en-GB" sz="1000">
                          <a:effectLst/>
                          <a:latin typeface="Arial" panose="020B0604020202020204" pitchFamily="34" charset="0"/>
                        </a:rPr>
                        <a:t>Sources of food and medicines</a:t>
                      </a:r>
                    </a:p>
                  </a:txBody>
                  <a:tcPr marL="38100" marR="38100" marT="38100" marB="38100">
                    <a:lnL>
                      <a:noFill/>
                    </a:lnL>
                    <a:lnR>
                      <a:noFill/>
                    </a:lnR>
                    <a:lnT>
                      <a:noFill/>
                    </a:lnT>
                    <a:lnB>
                      <a:noFill/>
                    </a:lnB>
                  </a:tcPr>
                </a:tc>
                <a:tc>
                  <a:txBody>
                    <a:bodyPr/>
                    <a:lstStyle/>
                    <a:p>
                      <a:pPr algn="l"/>
                      <a:r>
                        <a:rPr lang="en-GB" sz="1000">
                          <a:effectLst/>
                          <a:latin typeface="Arial" panose="020B0604020202020204" pitchFamily="34" charset="0"/>
                        </a:rPr>
                        <a:t>Plant roots, various insects (crickets, beetle larvae, ants, termites), earthworms, vertebrates, micro-organisms and their by-products</a:t>
                      </a:r>
                    </a:p>
                  </a:txBody>
                  <a:tcPr marL="38100" marR="38100" marT="38100" marB="38100">
                    <a:lnL>
                      <a:noFill/>
                    </a:lnL>
                    <a:lnR>
                      <a:noFill/>
                    </a:lnR>
                    <a:lnT>
                      <a:noFill/>
                    </a:lnT>
                    <a:lnB>
                      <a:noFill/>
                    </a:lnB>
                  </a:tcPr>
                </a:tc>
                <a:extLst>
                  <a:ext uri="{0D108BD9-81ED-4DB2-BD59-A6C34878D82A}">
                    <a16:rowId xmlns:a16="http://schemas.microsoft.com/office/drawing/2014/main" val="2220576470"/>
                  </a:ext>
                </a:extLst>
              </a:tr>
              <a:tr h="0">
                <a:tc>
                  <a:txBody>
                    <a:bodyPr/>
                    <a:lstStyle/>
                    <a:p>
                      <a:pPr algn="l"/>
                      <a:r>
                        <a:rPr lang="en-GB" sz="1000">
                          <a:effectLst/>
                          <a:latin typeface="Arial" panose="020B0604020202020204" pitchFamily="34" charset="0"/>
                        </a:rPr>
                        <a:t>Symbiotic and asymbiotic relationships with plants and their roots</a:t>
                      </a:r>
                    </a:p>
                  </a:txBody>
                  <a:tcPr marL="38100" marR="38100" marT="38100" marB="38100">
                    <a:lnL>
                      <a:noFill/>
                    </a:lnL>
                    <a:lnR>
                      <a:noFill/>
                    </a:lnR>
                    <a:lnT>
                      <a:noFill/>
                    </a:lnT>
                    <a:lnB w="12700" cap="flat" cmpd="sng" algn="ctr">
                      <a:solidFill>
                        <a:srgbClr val="710000"/>
                      </a:solidFill>
                      <a:prstDash val="solid"/>
                      <a:round/>
                      <a:headEnd type="none" w="med" len="med"/>
                      <a:tailEnd type="none" w="med" len="med"/>
                    </a:lnB>
                  </a:tcPr>
                </a:tc>
                <a:tc>
                  <a:txBody>
                    <a:bodyPr/>
                    <a:lstStyle/>
                    <a:p>
                      <a:pPr algn="l"/>
                      <a:r>
                        <a:rPr lang="en-GB" sz="1000">
                          <a:effectLst/>
                          <a:latin typeface="Arial" panose="020B0604020202020204" pitchFamily="34" charset="0"/>
                        </a:rPr>
                        <a:t>Rhizobia, mycorrhizae, actinomycetes, diazotrophic bacteria and various other rhizosphere micro-organisms, ants</a:t>
                      </a:r>
                    </a:p>
                  </a:txBody>
                  <a:tcPr marL="38100" marR="38100" marT="38100" marB="38100">
                    <a:lnL>
                      <a:noFill/>
                    </a:lnL>
                    <a:lnR>
                      <a:noFill/>
                    </a:lnR>
                    <a:lnT>
                      <a:noFill/>
                    </a:lnT>
                    <a:lnB w="12700" cap="flat" cmpd="sng" algn="ctr">
                      <a:solidFill>
                        <a:srgbClr val="710000"/>
                      </a:solidFill>
                      <a:prstDash val="solid"/>
                      <a:round/>
                      <a:headEnd type="none" w="med" len="med"/>
                      <a:tailEnd type="none" w="med" len="med"/>
                    </a:lnB>
                  </a:tcPr>
                </a:tc>
                <a:extLst>
                  <a:ext uri="{0D108BD9-81ED-4DB2-BD59-A6C34878D82A}">
                    <a16:rowId xmlns:a16="http://schemas.microsoft.com/office/drawing/2014/main" val="661230907"/>
                  </a:ext>
                </a:extLst>
              </a:tr>
              <a:tr h="0">
                <a:tc>
                  <a:txBody>
                    <a:bodyPr/>
                    <a:lstStyle/>
                    <a:p>
                      <a:pPr algn="l"/>
                      <a:r>
                        <a:rPr lang="en-GB" sz="1000" dirty="0">
                          <a:effectLst/>
                          <a:latin typeface="Arial" panose="020B0604020202020204" pitchFamily="34" charset="0"/>
                        </a:rPr>
                        <a:t>Plant growth control (positive and negative)</a:t>
                      </a:r>
                    </a:p>
                  </a:txBody>
                  <a:tcPr marL="38100" marR="38100" marT="38100" marB="38100">
                    <a:lnL w="12700" cap="flat" cmpd="sng" algn="ctr">
                      <a:solidFill>
                        <a:srgbClr val="710000"/>
                      </a:solidFill>
                      <a:prstDash val="solid"/>
                      <a:round/>
                      <a:headEnd type="none" w="med" len="med"/>
                      <a:tailEnd type="none" w="med" len="med"/>
                    </a:lnL>
                    <a:lnR w="12700" cap="flat" cmpd="sng" algn="ctr">
                      <a:solidFill>
                        <a:srgbClr val="710000"/>
                      </a:solidFill>
                      <a:prstDash val="solid"/>
                      <a:round/>
                      <a:headEnd type="none" w="med" len="med"/>
                      <a:tailEnd type="none" w="med" len="med"/>
                    </a:lnR>
                    <a:lnT w="12700" cap="flat" cmpd="sng" algn="ctr">
                      <a:solidFill>
                        <a:srgbClr val="710000"/>
                      </a:solidFill>
                      <a:prstDash val="solid"/>
                      <a:round/>
                      <a:headEnd type="none" w="med" len="med"/>
                      <a:tailEnd type="none" w="med" len="med"/>
                    </a:lnT>
                    <a:lnB w="15240" cap="flat" cmpd="sng" algn="ctr">
                      <a:solidFill>
                        <a:srgbClr val="710000"/>
                      </a:solidFill>
                      <a:prstDash val="solid"/>
                      <a:round/>
                      <a:headEnd type="none" w="med" len="med"/>
                      <a:tailEnd type="none" w="med" len="med"/>
                    </a:lnB>
                  </a:tcPr>
                </a:tc>
                <a:tc>
                  <a:txBody>
                    <a:bodyPr/>
                    <a:lstStyle/>
                    <a:p>
                      <a:pPr algn="l"/>
                      <a:r>
                        <a:rPr lang="en-GB" sz="1000" dirty="0">
                          <a:effectLst/>
                          <a:latin typeface="Arial" panose="020B0604020202020204" pitchFamily="34" charset="0"/>
                        </a:rPr>
                        <a:t>Direct effects: plant roots, rhizobia, mycorrhizae, actinomycetes, pathogens, </a:t>
                      </a:r>
                      <a:r>
                        <a:rPr lang="en-GB" sz="1000" dirty="0" err="1">
                          <a:effectLst/>
                          <a:latin typeface="Arial" panose="020B0604020202020204" pitchFamily="34" charset="0"/>
                        </a:rPr>
                        <a:t>phytoparasitic</a:t>
                      </a:r>
                      <a:r>
                        <a:rPr lang="en-GB" sz="1000" dirty="0">
                          <a:effectLst/>
                          <a:latin typeface="Arial" panose="020B0604020202020204" pitchFamily="34" charset="0"/>
                        </a:rPr>
                        <a:t> nematodes, </a:t>
                      </a:r>
                      <a:r>
                        <a:rPr lang="en-GB" sz="1000" dirty="0" err="1">
                          <a:effectLst/>
                          <a:latin typeface="Arial" panose="020B0604020202020204" pitchFamily="34" charset="0"/>
                        </a:rPr>
                        <a:t>rhizophagous</a:t>
                      </a:r>
                      <a:r>
                        <a:rPr lang="en-GB" sz="1000" dirty="0">
                          <a:effectLst/>
                          <a:latin typeface="Arial" panose="020B0604020202020204" pitchFamily="34" charset="0"/>
                        </a:rPr>
                        <a:t> insects, plant-growth promoting rhizosphere micro-organisms, biocontrol agents Indirect effects: most soil biota</a:t>
                      </a:r>
                    </a:p>
                  </a:txBody>
                  <a:tcPr marL="38100" marR="38100" marT="38100" marB="38100">
                    <a:lnL w="12700" cap="flat" cmpd="sng" algn="ctr">
                      <a:solidFill>
                        <a:srgbClr val="710000"/>
                      </a:solidFill>
                      <a:prstDash val="solid"/>
                      <a:round/>
                      <a:headEnd type="none" w="med" len="med"/>
                      <a:tailEnd type="none" w="med" len="med"/>
                    </a:lnL>
                    <a:lnR w="12700" cap="flat" cmpd="sng" algn="ctr">
                      <a:solidFill>
                        <a:srgbClr val="710000"/>
                      </a:solidFill>
                      <a:prstDash val="solid"/>
                      <a:round/>
                      <a:headEnd type="none" w="med" len="med"/>
                      <a:tailEnd type="none" w="med" len="med"/>
                    </a:lnR>
                    <a:lnT w="12700" cap="flat" cmpd="sng" algn="ctr">
                      <a:solidFill>
                        <a:srgbClr val="710000"/>
                      </a:solidFill>
                      <a:prstDash val="solid"/>
                      <a:round/>
                      <a:headEnd type="none" w="med" len="med"/>
                      <a:tailEnd type="none" w="med" len="med"/>
                    </a:lnT>
                    <a:lnB w="15240" cap="flat" cmpd="sng" algn="ctr">
                      <a:solidFill>
                        <a:srgbClr val="710000"/>
                      </a:solidFill>
                      <a:prstDash val="solid"/>
                      <a:round/>
                      <a:headEnd type="none" w="med" len="med"/>
                      <a:tailEnd type="none" w="med" len="med"/>
                    </a:lnB>
                  </a:tcPr>
                </a:tc>
                <a:extLst>
                  <a:ext uri="{0D108BD9-81ED-4DB2-BD59-A6C34878D82A}">
                    <a16:rowId xmlns:a16="http://schemas.microsoft.com/office/drawing/2014/main" val="153294723"/>
                  </a:ext>
                </a:extLst>
              </a:tr>
            </a:tbl>
          </a:graphicData>
        </a:graphic>
      </p:graphicFrame>
      <p:sp>
        <p:nvSpPr>
          <p:cNvPr id="3" name="TextBox 2">
            <a:extLst>
              <a:ext uri="{FF2B5EF4-FFF2-40B4-BE49-F238E27FC236}">
                <a16:creationId xmlns:a16="http://schemas.microsoft.com/office/drawing/2014/main" id="{ED2FCCC9-D732-5266-FF33-E8D482DDEFC1}"/>
              </a:ext>
            </a:extLst>
          </p:cNvPr>
          <p:cNvSpPr txBox="1"/>
          <p:nvPr/>
        </p:nvSpPr>
        <p:spPr>
          <a:xfrm>
            <a:off x="3431357" y="725864"/>
            <a:ext cx="6042581" cy="369332"/>
          </a:xfrm>
          <a:prstGeom prst="rect">
            <a:avLst/>
          </a:prstGeom>
          <a:noFill/>
        </p:spPr>
        <p:txBody>
          <a:bodyPr wrap="square" rtlCol="0">
            <a:spAutoFit/>
          </a:bodyPr>
          <a:lstStyle/>
          <a:p>
            <a:r>
              <a:rPr lang="en-GB" dirty="0"/>
              <a:t>Biology is the driver of soils and therefore grass growth</a:t>
            </a:r>
          </a:p>
        </p:txBody>
      </p:sp>
      <p:graphicFrame>
        <p:nvGraphicFramePr>
          <p:cNvPr id="4" name="Chart 3">
            <a:extLst>
              <a:ext uri="{FF2B5EF4-FFF2-40B4-BE49-F238E27FC236}">
                <a16:creationId xmlns:a16="http://schemas.microsoft.com/office/drawing/2014/main" id="{D9E8FBB2-6EC7-B1EE-A828-C291CE441E13}"/>
              </a:ext>
            </a:extLst>
          </p:cNvPr>
          <p:cNvGraphicFramePr/>
          <p:nvPr>
            <p:extLst>
              <p:ext uri="{D42A27DB-BD31-4B8C-83A1-F6EECF244321}">
                <p14:modId xmlns:p14="http://schemas.microsoft.com/office/powerpoint/2010/main" val="774961856"/>
              </p:ext>
            </p:extLst>
          </p:nvPr>
        </p:nvGraphicFramePr>
        <p:xfrm>
          <a:off x="4839189" y="1484912"/>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861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F173-7E35-DEBE-CB8B-7AF505B1C5C0}"/>
              </a:ext>
            </a:extLst>
          </p:cNvPr>
          <p:cNvSpPr>
            <a:spLocks noGrp="1"/>
          </p:cNvSpPr>
          <p:nvPr>
            <p:ph type="title"/>
          </p:nvPr>
        </p:nvSpPr>
        <p:spPr>
          <a:xfrm>
            <a:off x="1702468" y="2357788"/>
            <a:ext cx="9480885" cy="1238301"/>
          </a:xfrm>
        </p:spPr>
        <p:txBody>
          <a:bodyPr/>
          <a:lstStyle/>
          <a:p>
            <a:pPr algn="ctr"/>
            <a:r>
              <a:rPr lang="en-GB" sz="7200" dirty="0"/>
              <a:t>Soil Biology in Lawn turf</a:t>
            </a:r>
            <a:br>
              <a:rPr lang="en-GB" sz="7200" dirty="0"/>
            </a:br>
            <a:r>
              <a:rPr lang="en-GB" sz="7200" dirty="0"/>
              <a:t>Ian Robertson</a:t>
            </a:r>
          </a:p>
        </p:txBody>
      </p:sp>
    </p:spTree>
    <p:extLst>
      <p:ext uri="{BB962C8B-B14F-4D97-AF65-F5344CB8AC3E}">
        <p14:creationId xmlns:p14="http://schemas.microsoft.com/office/powerpoint/2010/main" val="3355844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A380B-4F71-7A83-51D6-494D71656FA1}"/>
              </a:ext>
            </a:extLst>
          </p:cNvPr>
          <p:cNvSpPr>
            <a:spLocks noGrp="1"/>
          </p:cNvSpPr>
          <p:nvPr>
            <p:ph type="title"/>
          </p:nvPr>
        </p:nvSpPr>
        <p:spPr>
          <a:xfrm>
            <a:off x="316606" y="0"/>
            <a:ext cx="8596668" cy="1320800"/>
          </a:xfrm>
        </p:spPr>
        <p:txBody>
          <a:bodyPr/>
          <a:lstStyle/>
          <a:p>
            <a:r>
              <a:rPr lang="en-GB" dirty="0"/>
              <a:t>How do nutrients get in to the plant?</a:t>
            </a:r>
            <a:br>
              <a:rPr lang="en-GB" dirty="0"/>
            </a:br>
            <a:r>
              <a:rPr lang="en-GB" dirty="0"/>
              <a:t>Focus on Mass flow= soil functionality </a:t>
            </a:r>
          </a:p>
        </p:txBody>
      </p:sp>
      <p:pic>
        <p:nvPicPr>
          <p:cNvPr id="4" name="Content Placeholder 3">
            <a:extLst>
              <a:ext uri="{FF2B5EF4-FFF2-40B4-BE49-F238E27FC236}">
                <a16:creationId xmlns:a16="http://schemas.microsoft.com/office/drawing/2014/main" id="{1AD2C17B-B0CF-C148-47ED-E1AA6EF24FE9}"/>
              </a:ext>
            </a:extLst>
          </p:cNvPr>
          <p:cNvPicPr>
            <a:picLocks noGrp="1" noChangeAspect="1"/>
          </p:cNvPicPr>
          <p:nvPr>
            <p:ph idx="1"/>
          </p:nvPr>
        </p:nvPicPr>
        <p:blipFill>
          <a:blip r:embed="rId2"/>
          <a:stretch>
            <a:fillRect/>
          </a:stretch>
        </p:blipFill>
        <p:spPr>
          <a:xfrm>
            <a:off x="391102" y="1149292"/>
            <a:ext cx="8596668" cy="5605430"/>
          </a:xfrm>
          <a:prstGeom prst="rect">
            <a:avLst/>
          </a:prstGeom>
        </p:spPr>
      </p:pic>
      <p:sp>
        <p:nvSpPr>
          <p:cNvPr id="3" name="TextBox 2">
            <a:extLst>
              <a:ext uri="{FF2B5EF4-FFF2-40B4-BE49-F238E27FC236}">
                <a16:creationId xmlns:a16="http://schemas.microsoft.com/office/drawing/2014/main" id="{6DDE89AA-9004-91B8-297A-18D7CDA1D36C}"/>
              </a:ext>
            </a:extLst>
          </p:cNvPr>
          <p:cNvSpPr txBox="1"/>
          <p:nvPr/>
        </p:nvSpPr>
        <p:spPr>
          <a:xfrm>
            <a:off x="8846162" y="0"/>
            <a:ext cx="3278725" cy="6647974"/>
          </a:xfrm>
          <a:prstGeom prst="rect">
            <a:avLst/>
          </a:prstGeom>
          <a:noFill/>
        </p:spPr>
        <p:txBody>
          <a:bodyPr wrap="square" rtlCol="0">
            <a:spAutoFit/>
          </a:bodyPr>
          <a:lstStyle/>
          <a:p>
            <a:pPr algn="l"/>
            <a:r>
              <a:rPr lang="en-GB" b="1" i="0" dirty="0">
                <a:solidFill>
                  <a:srgbClr val="252525"/>
                </a:solidFill>
                <a:effectLst/>
                <a:latin typeface="var(--global-heading-font-family)"/>
              </a:rPr>
              <a:t>Mass flow</a:t>
            </a:r>
          </a:p>
          <a:p>
            <a:pPr algn="l"/>
            <a:r>
              <a:rPr lang="en-GB" sz="2400" b="0" i="0" dirty="0">
                <a:effectLst/>
                <a:latin typeface="Arial" panose="020B0604020202020204" pitchFamily="34" charset="0"/>
              </a:rPr>
              <a:t>The movement of nutrients in soil solution to the surface of the roots through the flow of water. The flow of the water is a result of wetting and drying or transpiration water uptake by the plants. The rate at which nutrients are taken up by mass flow is determined by the water in the soil and by the amount of water being taken up by the crop.</a:t>
            </a:r>
          </a:p>
        </p:txBody>
      </p:sp>
    </p:spTree>
    <p:extLst>
      <p:ext uri="{BB962C8B-B14F-4D97-AF65-F5344CB8AC3E}">
        <p14:creationId xmlns:p14="http://schemas.microsoft.com/office/powerpoint/2010/main" val="1301870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0CCC09-CD16-C2E6-EB8E-A9C3C23827D3}"/>
              </a:ext>
            </a:extLst>
          </p:cNvPr>
          <p:cNvPicPr>
            <a:picLocks noChangeAspect="1"/>
          </p:cNvPicPr>
          <p:nvPr/>
        </p:nvPicPr>
        <p:blipFill>
          <a:blip r:embed="rId2"/>
          <a:stretch>
            <a:fillRect/>
          </a:stretch>
        </p:blipFill>
        <p:spPr>
          <a:xfrm>
            <a:off x="300327" y="229096"/>
            <a:ext cx="8021670" cy="5853651"/>
          </a:xfrm>
          <a:prstGeom prst="rect">
            <a:avLst/>
          </a:prstGeom>
        </p:spPr>
      </p:pic>
      <p:sp>
        <p:nvSpPr>
          <p:cNvPr id="3" name="TextBox 2">
            <a:extLst>
              <a:ext uri="{FF2B5EF4-FFF2-40B4-BE49-F238E27FC236}">
                <a16:creationId xmlns:a16="http://schemas.microsoft.com/office/drawing/2014/main" id="{21027E11-4719-59FB-AE77-C2FC58017572}"/>
              </a:ext>
            </a:extLst>
          </p:cNvPr>
          <p:cNvSpPr txBox="1"/>
          <p:nvPr/>
        </p:nvSpPr>
        <p:spPr>
          <a:xfrm>
            <a:off x="8321996" y="622997"/>
            <a:ext cx="3499216" cy="3046988"/>
          </a:xfrm>
          <a:prstGeom prst="rect">
            <a:avLst/>
          </a:prstGeom>
          <a:noFill/>
        </p:spPr>
        <p:txBody>
          <a:bodyPr wrap="square" rtlCol="0">
            <a:spAutoFit/>
          </a:bodyPr>
          <a:lstStyle/>
          <a:p>
            <a:pPr algn="ctr"/>
            <a:r>
              <a:rPr lang="en-GB" sz="3200" dirty="0"/>
              <a:t>Functional soils rootzone will give you </a:t>
            </a:r>
            <a:r>
              <a:rPr lang="en-GB" sz="3200" dirty="0">
                <a:highlight>
                  <a:srgbClr val="FFFF00"/>
                </a:highlight>
              </a:rPr>
              <a:t>100-250Kg N/Ha</a:t>
            </a:r>
          </a:p>
          <a:p>
            <a:pPr algn="ctr"/>
            <a:r>
              <a:rPr lang="en-GB" sz="3200" dirty="0">
                <a:highlight>
                  <a:srgbClr val="FFFF00"/>
                </a:highlight>
              </a:rPr>
              <a:t>100-250 grams/100m2/year </a:t>
            </a:r>
          </a:p>
        </p:txBody>
      </p:sp>
      <p:sp>
        <p:nvSpPr>
          <p:cNvPr id="4" name="Oval 3">
            <a:extLst>
              <a:ext uri="{FF2B5EF4-FFF2-40B4-BE49-F238E27FC236}">
                <a16:creationId xmlns:a16="http://schemas.microsoft.com/office/drawing/2014/main" id="{5ECEC0B0-744B-C474-2B9B-64116924F30C}"/>
              </a:ext>
            </a:extLst>
          </p:cNvPr>
          <p:cNvSpPr/>
          <p:nvPr/>
        </p:nvSpPr>
        <p:spPr>
          <a:xfrm>
            <a:off x="3940404" y="1206631"/>
            <a:ext cx="4600281" cy="14517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8999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F6363-BA12-B110-8ECA-8584EBDFDD4F}"/>
              </a:ext>
            </a:extLst>
          </p:cNvPr>
          <p:cNvSpPr>
            <a:spLocks noGrp="1"/>
          </p:cNvSpPr>
          <p:nvPr>
            <p:ph type="title"/>
          </p:nvPr>
        </p:nvSpPr>
        <p:spPr/>
        <p:txBody>
          <a:bodyPr/>
          <a:lstStyle/>
          <a:p>
            <a:r>
              <a:rPr lang="en-GB" dirty="0"/>
              <a:t>Measure the biology</a:t>
            </a:r>
          </a:p>
        </p:txBody>
      </p:sp>
      <p:sp>
        <p:nvSpPr>
          <p:cNvPr id="3" name="Content Placeholder 2">
            <a:extLst>
              <a:ext uri="{FF2B5EF4-FFF2-40B4-BE49-F238E27FC236}">
                <a16:creationId xmlns:a16="http://schemas.microsoft.com/office/drawing/2014/main" id="{AF199EA4-08A2-B15B-B713-3DE6549A769C}"/>
              </a:ext>
            </a:extLst>
          </p:cNvPr>
          <p:cNvSpPr>
            <a:spLocks noGrp="1"/>
          </p:cNvSpPr>
          <p:nvPr>
            <p:ph idx="1"/>
          </p:nvPr>
        </p:nvSpPr>
        <p:spPr/>
        <p:txBody>
          <a:bodyPr/>
          <a:lstStyle/>
          <a:p>
            <a:r>
              <a:rPr lang="en-GB" dirty="0"/>
              <a:t>PLFA: Soil life monitor</a:t>
            </a:r>
          </a:p>
          <a:p>
            <a:r>
              <a:rPr lang="en-GB" dirty="0"/>
              <a:t>SoilBioLab: Simon and microscopes</a:t>
            </a:r>
          </a:p>
          <a:p>
            <a:r>
              <a:rPr lang="en-GB" dirty="0" err="1"/>
              <a:t>Microbometer</a:t>
            </a:r>
            <a:r>
              <a:rPr lang="en-GB" dirty="0"/>
              <a:t>  cards</a:t>
            </a:r>
          </a:p>
        </p:txBody>
      </p:sp>
      <p:pic>
        <p:nvPicPr>
          <p:cNvPr id="4" name="Picture 2">
            <a:extLst>
              <a:ext uri="{FF2B5EF4-FFF2-40B4-BE49-F238E27FC236}">
                <a16:creationId xmlns:a16="http://schemas.microsoft.com/office/drawing/2014/main" id="{A4759D85-9D46-E447-12AA-4613F5A1E1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082" y="3803179"/>
            <a:ext cx="4301440" cy="22582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7C19D25-70D7-E5A3-0E74-88DADDEC08B3}"/>
              </a:ext>
            </a:extLst>
          </p:cNvPr>
          <p:cNvPicPr>
            <a:picLocks noChangeAspect="1"/>
          </p:cNvPicPr>
          <p:nvPr/>
        </p:nvPicPr>
        <p:blipFill>
          <a:blip r:embed="rId3"/>
          <a:stretch>
            <a:fillRect/>
          </a:stretch>
        </p:blipFill>
        <p:spPr>
          <a:xfrm>
            <a:off x="7375301" y="1573042"/>
            <a:ext cx="4816699" cy="1783724"/>
          </a:xfrm>
          <a:prstGeom prst="rect">
            <a:avLst/>
          </a:prstGeom>
        </p:spPr>
      </p:pic>
    </p:spTree>
    <p:extLst>
      <p:ext uri="{BB962C8B-B14F-4D97-AF65-F5344CB8AC3E}">
        <p14:creationId xmlns:p14="http://schemas.microsoft.com/office/powerpoint/2010/main" val="4264780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4B46B-EBB0-4686-BEB7-18A0AFEB8CAC}"/>
              </a:ext>
            </a:extLst>
          </p:cNvPr>
          <p:cNvSpPr>
            <a:spLocks noGrp="1"/>
          </p:cNvSpPr>
          <p:nvPr>
            <p:ph type="title"/>
          </p:nvPr>
        </p:nvSpPr>
        <p:spPr>
          <a:xfrm>
            <a:off x="677334" y="609600"/>
            <a:ext cx="8596668" cy="1320800"/>
          </a:xfrm>
        </p:spPr>
        <p:txBody>
          <a:bodyPr>
            <a:normAutofit/>
          </a:bodyPr>
          <a:lstStyle/>
          <a:p>
            <a:r>
              <a:rPr lang="en-GB" dirty="0"/>
              <a:t>SOIL LIFE MONITOR </a:t>
            </a:r>
            <a:r>
              <a:rPr lang="en-GB" b="1"/>
              <a:t>(PLFA)</a:t>
            </a:r>
            <a:endParaRPr lang="en-GB" b="1" dirty="0"/>
          </a:p>
        </p:txBody>
      </p:sp>
      <p:sp>
        <p:nvSpPr>
          <p:cNvPr id="3" name="Content Placeholder 2">
            <a:extLst>
              <a:ext uri="{FF2B5EF4-FFF2-40B4-BE49-F238E27FC236}">
                <a16:creationId xmlns:a16="http://schemas.microsoft.com/office/drawing/2014/main" id="{BCE4E1F1-B005-4635-9EED-47D2C5DCABEC}"/>
              </a:ext>
            </a:extLst>
          </p:cNvPr>
          <p:cNvSpPr>
            <a:spLocks noGrp="1"/>
          </p:cNvSpPr>
          <p:nvPr>
            <p:ph idx="1"/>
          </p:nvPr>
        </p:nvSpPr>
        <p:spPr>
          <a:xfrm>
            <a:off x="712639" y="1597884"/>
            <a:ext cx="4410718" cy="3880773"/>
          </a:xfrm>
        </p:spPr>
        <p:txBody>
          <a:bodyPr>
            <a:normAutofit/>
          </a:bodyPr>
          <a:lstStyle/>
          <a:p>
            <a:pPr>
              <a:lnSpc>
                <a:spcPct val="90000"/>
              </a:lnSpc>
            </a:pPr>
            <a:r>
              <a:rPr lang="en-GB" sz="1700" dirty="0"/>
              <a:t>This is a lab test measuring the levels of bacteria, fungi and protozoa in the soil</a:t>
            </a:r>
          </a:p>
          <a:p>
            <a:pPr>
              <a:lnSpc>
                <a:spcPct val="90000"/>
              </a:lnSpc>
            </a:pPr>
            <a:r>
              <a:rPr lang="en-GB" sz="1700" dirty="0"/>
              <a:t>It also measures the diversity of the microbial biomass.</a:t>
            </a:r>
          </a:p>
          <a:p>
            <a:pPr>
              <a:lnSpc>
                <a:spcPct val="90000"/>
              </a:lnSpc>
            </a:pPr>
            <a:endParaRPr lang="en-GB" sz="1700" dirty="0"/>
          </a:p>
          <a:p>
            <a:pPr>
              <a:lnSpc>
                <a:spcPct val="90000"/>
              </a:lnSpc>
            </a:pPr>
            <a:r>
              <a:rPr lang="en-GB" sz="1700" dirty="0"/>
              <a:t>This is  a very useful test to see how diverse your soil biology is , the more diverse the better nutrient cycling and the more the soil will give you.</a:t>
            </a:r>
          </a:p>
          <a:p>
            <a:pPr>
              <a:lnSpc>
                <a:spcPct val="90000"/>
              </a:lnSpc>
            </a:pPr>
            <a:endParaRPr lang="en-GB" sz="1700" dirty="0"/>
          </a:p>
          <a:p>
            <a:pPr>
              <a:lnSpc>
                <a:spcPct val="90000"/>
              </a:lnSpc>
            </a:pPr>
            <a:r>
              <a:rPr lang="en-GB" sz="1700" dirty="0"/>
              <a:t>Ideally tests before and after taking management actions. </a:t>
            </a:r>
          </a:p>
        </p:txBody>
      </p:sp>
      <p:pic>
        <p:nvPicPr>
          <p:cNvPr id="5" name="Picture 4">
            <a:extLst>
              <a:ext uri="{FF2B5EF4-FFF2-40B4-BE49-F238E27FC236}">
                <a16:creationId xmlns:a16="http://schemas.microsoft.com/office/drawing/2014/main" id="{39DB5E84-CEF1-420C-BA22-B0B45B77261A}"/>
              </a:ext>
            </a:extLst>
          </p:cNvPr>
          <p:cNvPicPr>
            <a:picLocks noChangeAspect="1"/>
          </p:cNvPicPr>
          <p:nvPr/>
        </p:nvPicPr>
        <p:blipFill>
          <a:blip r:embed="rId2"/>
          <a:stretch>
            <a:fillRect/>
          </a:stretch>
        </p:blipFill>
        <p:spPr>
          <a:xfrm>
            <a:off x="5869095" y="1597884"/>
            <a:ext cx="3146337" cy="2359753"/>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F209269F-6CA5-442E-E24F-F78D475AF29A}"/>
              </a:ext>
            </a:extLst>
          </p:cNvPr>
          <p:cNvPicPr>
            <a:picLocks noChangeAspect="1"/>
          </p:cNvPicPr>
          <p:nvPr/>
        </p:nvPicPr>
        <p:blipFill rotWithShape="1">
          <a:blip r:embed="rId3"/>
          <a:srcRect t="35259" b="25545"/>
          <a:stretch/>
        </p:blipFill>
        <p:spPr>
          <a:xfrm>
            <a:off x="6312004" y="4699248"/>
            <a:ext cx="4300096" cy="1239733"/>
          </a:xfrm>
          <a:prstGeom prst="rect">
            <a:avLst/>
          </a:prstGeom>
        </p:spPr>
      </p:pic>
    </p:spTree>
    <p:extLst>
      <p:ext uri="{BB962C8B-B14F-4D97-AF65-F5344CB8AC3E}">
        <p14:creationId xmlns:p14="http://schemas.microsoft.com/office/powerpoint/2010/main" val="1394883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101C2-EBD1-1CF8-454C-C31E0C90548E}"/>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866097D0-844C-8984-7EE6-ADE2443F1524}"/>
              </a:ext>
            </a:extLst>
          </p:cNvPr>
          <p:cNvPicPr>
            <a:picLocks noGrp="1" noChangeAspect="1"/>
          </p:cNvPicPr>
          <p:nvPr>
            <p:ph idx="1"/>
          </p:nvPr>
        </p:nvPicPr>
        <p:blipFill>
          <a:blip r:embed="rId2"/>
          <a:stretch>
            <a:fillRect/>
          </a:stretch>
        </p:blipFill>
        <p:spPr>
          <a:xfrm>
            <a:off x="185132" y="115409"/>
            <a:ext cx="11821736" cy="6427433"/>
          </a:xfrm>
        </p:spPr>
      </p:pic>
      <p:pic>
        <p:nvPicPr>
          <p:cNvPr id="3" name="Picture 2">
            <a:extLst>
              <a:ext uri="{FF2B5EF4-FFF2-40B4-BE49-F238E27FC236}">
                <a16:creationId xmlns:a16="http://schemas.microsoft.com/office/drawing/2014/main" id="{5CFCE247-8503-37F3-1B3D-6CF481965882}"/>
              </a:ext>
            </a:extLst>
          </p:cNvPr>
          <p:cNvPicPr>
            <a:picLocks noChangeAspect="1"/>
          </p:cNvPicPr>
          <p:nvPr/>
        </p:nvPicPr>
        <p:blipFill rotWithShape="1">
          <a:blip r:embed="rId3"/>
          <a:srcRect t="35259" b="25545"/>
          <a:stretch/>
        </p:blipFill>
        <p:spPr>
          <a:xfrm>
            <a:off x="9390784" y="115409"/>
            <a:ext cx="2123882" cy="612323"/>
          </a:xfrm>
          <a:prstGeom prst="rect">
            <a:avLst/>
          </a:prstGeom>
        </p:spPr>
      </p:pic>
      <p:pic>
        <p:nvPicPr>
          <p:cNvPr id="4" name="Picture 3">
            <a:extLst>
              <a:ext uri="{FF2B5EF4-FFF2-40B4-BE49-F238E27FC236}">
                <a16:creationId xmlns:a16="http://schemas.microsoft.com/office/drawing/2014/main" id="{57260806-3364-0BAB-5603-E40FCFCB11DB}"/>
              </a:ext>
            </a:extLst>
          </p:cNvPr>
          <p:cNvPicPr>
            <a:picLocks noChangeAspect="1"/>
          </p:cNvPicPr>
          <p:nvPr/>
        </p:nvPicPr>
        <p:blipFill rotWithShape="1">
          <a:blip r:embed="rId3"/>
          <a:srcRect t="35259" b="25545"/>
          <a:stretch/>
        </p:blipFill>
        <p:spPr>
          <a:xfrm>
            <a:off x="9634365" y="6078592"/>
            <a:ext cx="2703428" cy="779408"/>
          </a:xfrm>
          <a:prstGeom prst="rect">
            <a:avLst/>
          </a:prstGeom>
        </p:spPr>
      </p:pic>
    </p:spTree>
    <p:extLst>
      <p:ext uri="{BB962C8B-B14F-4D97-AF65-F5344CB8AC3E}">
        <p14:creationId xmlns:p14="http://schemas.microsoft.com/office/powerpoint/2010/main" val="1276884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61400-E2EA-EC91-0A97-17E30525A8A6}"/>
              </a:ext>
            </a:extLst>
          </p:cNvPr>
          <p:cNvSpPr>
            <a:spLocks noGrp="1"/>
          </p:cNvSpPr>
          <p:nvPr>
            <p:ph type="title"/>
          </p:nvPr>
        </p:nvSpPr>
        <p:spPr/>
        <p:txBody>
          <a:bodyPr/>
          <a:lstStyle/>
          <a:p>
            <a:pPr algn="ctr"/>
            <a:r>
              <a:rPr lang="en-GB" b="1" dirty="0"/>
              <a:t>Summary</a:t>
            </a:r>
          </a:p>
        </p:txBody>
      </p:sp>
      <p:sp>
        <p:nvSpPr>
          <p:cNvPr id="3" name="Content Placeholder 2">
            <a:extLst>
              <a:ext uri="{FF2B5EF4-FFF2-40B4-BE49-F238E27FC236}">
                <a16:creationId xmlns:a16="http://schemas.microsoft.com/office/drawing/2014/main" id="{E5331162-F871-EBD2-BD8B-4B19E2E3F3DF}"/>
              </a:ext>
            </a:extLst>
          </p:cNvPr>
          <p:cNvSpPr>
            <a:spLocks noGrp="1"/>
          </p:cNvSpPr>
          <p:nvPr>
            <p:ph idx="1"/>
          </p:nvPr>
        </p:nvSpPr>
        <p:spPr>
          <a:xfrm>
            <a:off x="570073" y="1110038"/>
            <a:ext cx="9480885" cy="3766653"/>
          </a:xfrm>
        </p:spPr>
        <p:txBody>
          <a:bodyPr/>
          <a:lstStyle/>
          <a:p>
            <a:r>
              <a:rPr lang="en-GB" sz="3200" dirty="0"/>
              <a:t>Biology is very </a:t>
            </a:r>
            <a:r>
              <a:rPr lang="en-GB" sz="3200" dirty="0" err="1"/>
              <a:t>very</a:t>
            </a:r>
            <a:r>
              <a:rPr lang="en-GB" sz="3200" dirty="0"/>
              <a:t> important</a:t>
            </a:r>
          </a:p>
          <a:p>
            <a:r>
              <a:rPr lang="en-GB" sz="3200" dirty="0"/>
              <a:t>You can measure it PLFA Diversity test</a:t>
            </a:r>
          </a:p>
          <a:p>
            <a:r>
              <a:rPr lang="en-GB" sz="3200" dirty="0"/>
              <a:t>Manage Physics and chemistry to build the home </a:t>
            </a:r>
          </a:p>
          <a:p>
            <a:r>
              <a:rPr lang="en-GB" sz="3200" dirty="0"/>
              <a:t>Know what you want to grow (dm/m2) cycle or feed to this</a:t>
            </a:r>
          </a:p>
          <a:p>
            <a:r>
              <a:rPr lang="en-GB" sz="3200" dirty="0"/>
              <a:t>Many things make grass green (Fe, Mag, N, K etc)</a:t>
            </a:r>
          </a:p>
          <a:p>
            <a:r>
              <a:rPr lang="en-GB" sz="3200" dirty="0"/>
              <a:t>Make your own or buy from supplier: ensure the house is ready for it.</a:t>
            </a:r>
          </a:p>
          <a:p>
            <a:r>
              <a:rPr lang="en-GB" sz="3200" dirty="0"/>
              <a:t>Every action you do will </a:t>
            </a:r>
            <a:r>
              <a:rPr lang="en-GB" sz="3200"/>
              <a:t>affect biology </a:t>
            </a:r>
            <a:endParaRPr lang="en-GB" sz="3200" dirty="0"/>
          </a:p>
        </p:txBody>
      </p:sp>
    </p:spTree>
    <p:extLst>
      <p:ext uri="{BB962C8B-B14F-4D97-AF65-F5344CB8AC3E}">
        <p14:creationId xmlns:p14="http://schemas.microsoft.com/office/powerpoint/2010/main" val="342907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8B562-4147-C4BE-3E43-3580FCACB442}"/>
              </a:ext>
            </a:extLst>
          </p:cNvPr>
          <p:cNvSpPr>
            <a:spLocks noGrp="1"/>
          </p:cNvSpPr>
          <p:nvPr>
            <p:ph type="title"/>
          </p:nvPr>
        </p:nvSpPr>
        <p:spPr/>
        <p:txBody>
          <a:bodyPr/>
          <a:lstStyle/>
          <a:p>
            <a:pPr algn="ctr"/>
            <a:r>
              <a:rPr lang="en-GB" dirty="0"/>
              <a:t>What can I add over and above my normal program?</a:t>
            </a:r>
          </a:p>
        </p:txBody>
      </p:sp>
      <p:sp>
        <p:nvSpPr>
          <p:cNvPr id="3" name="Content Placeholder 2">
            <a:extLst>
              <a:ext uri="{FF2B5EF4-FFF2-40B4-BE49-F238E27FC236}">
                <a16:creationId xmlns:a16="http://schemas.microsoft.com/office/drawing/2014/main" id="{203D15D7-19F2-BD5C-08FD-4416E5A0F970}"/>
              </a:ext>
            </a:extLst>
          </p:cNvPr>
          <p:cNvSpPr>
            <a:spLocks noGrp="1"/>
          </p:cNvSpPr>
          <p:nvPr>
            <p:ph idx="1"/>
          </p:nvPr>
        </p:nvSpPr>
        <p:spPr/>
        <p:txBody>
          <a:bodyPr/>
          <a:lstStyle/>
          <a:p>
            <a:r>
              <a:rPr lang="en-GB" sz="2400" b="1" dirty="0">
                <a:effectLst/>
                <a:latin typeface="Calibri" panose="020F0502020204030204" pitchFamily="34" charset="0"/>
                <a:ea typeface="Calibri" panose="020F0502020204030204" pitchFamily="34" charset="0"/>
              </a:rPr>
              <a:t>Microbial Bio stimulants</a:t>
            </a:r>
          </a:p>
          <a:p>
            <a:pPr lvl="1"/>
            <a:r>
              <a:rPr lang="en-GB" b="1" dirty="0">
                <a:latin typeface="Calibri" panose="020F0502020204030204" pitchFamily="34" charset="0"/>
              </a:rPr>
              <a:t>Seaweeds</a:t>
            </a:r>
          </a:p>
          <a:p>
            <a:pPr lvl="1"/>
            <a:r>
              <a:rPr lang="en-GB" b="1" dirty="0">
                <a:latin typeface="Calibri" panose="020F0502020204030204" pitchFamily="34" charset="0"/>
              </a:rPr>
              <a:t>Organic acids: Fulvic, Humic</a:t>
            </a:r>
          </a:p>
          <a:p>
            <a:pPr lvl="1"/>
            <a:r>
              <a:rPr lang="en-GB" b="1" dirty="0">
                <a:latin typeface="Calibri" panose="020F0502020204030204" pitchFamily="34" charset="0"/>
              </a:rPr>
              <a:t>Biological inoculants : </a:t>
            </a:r>
            <a:r>
              <a:rPr lang="en-GB" b="1" dirty="0" err="1">
                <a:latin typeface="Calibri" panose="020F0502020204030204" pitchFamily="34" charset="0"/>
              </a:rPr>
              <a:t>BioLevel</a:t>
            </a:r>
            <a:endParaRPr lang="en-GB" b="1" dirty="0">
              <a:latin typeface="Calibri" panose="020F0502020204030204" pitchFamily="34" charset="0"/>
            </a:endParaRPr>
          </a:p>
          <a:p>
            <a:pPr lvl="1"/>
            <a:endParaRPr lang="en-GB" b="1" dirty="0">
              <a:latin typeface="Calibri" panose="020F0502020204030204" pitchFamily="34" charset="0"/>
            </a:endParaRPr>
          </a:p>
          <a:p>
            <a:pPr lvl="1"/>
            <a:r>
              <a:rPr lang="en-GB" b="1" dirty="0">
                <a:latin typeface="Calibri" panose="020F0502020204030204" pitchFamily="34" charset="0"/>
              </a:rPr>
              <a:t>Balancing </a:t>
            </a:r>
            <a:r>
              <a:rPr lang="en-GB" b="1" dirty="0" err="1">
                <a:latin typeface="Calibri" panose="020F0502020204030204" pitchFamily="34" charset="0"/>
              </a:rPr>
              <a:t>fert</a:t>
            </a:r>
            <a:r>
              <a:rPr lang="en-GB" b="1" dirty="0">
                <a:latin typeface="Calibri" panose="020F0502020204030204" pitchFamily="34" charset="0"/>
              </a:rPr>
              <a:t> to grass demand:</a:t>
            </a:r>
          </a:p>
          <a:p>
            <a:pPr lvl="2"/>
            <a:r>
              <a:rPr lang="en-GB" b="1" dirty="0">
                <a:latin typeface="Calibri" panose="020F0502020204030204" pitchFamily="34" charset="0"/>
              </a:rPr>
              <a:t>Biological Nitrogen</a:t>
            </a:r>
          </a:p>
          <a:p>
            <a:pPr lvl="2"/>
            <a:r>
              <a:rPr lang="en-GB" b="1" dirty="0">
                <a:latin typeface="Calibri" panose="020F0502020204030204" pitchFamily="34" charset="0"/>
              </a:rPr>
              <a:t>Amino acids </a:t>
            </a:r>
          </a:p>
          <a:p>
            <a:pPr lvl="2"/>
            <a:endParaRPr lang="en-GB" dirty="0">
              <a:latin typeface="Calibri" panose="020F0502020204030204" pitchFamily="34" charset="0"/>
            </a:endParaRPr>
          </a:p>
          <a:p>
            <a:r>
              <a:rPr lang="en-GB" dirty="0">
                <a:latin typeface="Calibri" panose="020F0502020204030204" pitchFamily="34" charset="0"/>
              </a:rPr>
              <a:t>Test the biology : PLFA: </a:t>
            </a:r>
            <a:r>
              <a:rPr lang="en-GB" dirty="0" err="1">
                <a:latin typeface="Calibri" panose="020F0502020204030204" pitchFamily="34" charset="0"/>
              </a:rPr>
              <a:t>Prowlawncare</a:t>
            </a:r>
            <a:r>
              <a:rPr lang="en-GB" dirty="0">
                <a:latin typeface="Calibri" panose="020F0502020204030204" pitchFamily="34" charset="0"/>
              </a:rPr>
              <a:t> </a:t>
            </a:r>
          </a:p>
          <a:p>
            <a:pPr lvl="2"/>
            <a:endParaRPr lang="en-GB" dirty="0"/>
          </a:p>
        </p:txBody>
      </p:sp>
    </p:spTree>
    <p:extLst>
      <p:ext uri="{BB962C8B-B14F-4D97-AF65-F5344CB8AC3E}">
        <p14:creationId xmlns:p14="http://schemas.microsoft.com/office/powerpoint/2010/main" val="2399465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4C716-5F4D-B977-2491-8678D9205FD3}"/>
              </a:ext>
            </a:extLst>
          </p:cNvPr>
          <p:cNvSpPr>
            <a:spLocks noGrp="1"/>
          </p:cNvSpPr>
          <p:nvPr>
            <p:ph type="title"/>
          </p:nvPr>
        </p:nvSpPr>
        <p:spPr>
          <a:xfrm>
            <a:off x="922725" y="3228512"/>
            <a:ext cx="8596668" cy="1320800"/>
          </a:xfrm>
        </p:spPr>
        <p:txBody>
          <a:bodyPr>
            <a:normAutofit fontScale="90000"/>
          </a:bodyPr>
          <a:lstStyle/>
          <a:p>
            <a:pPr algn="ctr"/>
            <a:r>
              <a:rPr lang="en-GB" sz="3600" dirty="0"/>
              <a:t>Thank you </a:t>
            </a:r>
            <a:br>
              <a:rPr lang="en-GB" sz="3600" dirty="0"/>
            </a:br>
            <a:r>
              <a:rPr lang="en-GB" sz="3600" dirty="0"/>
              <a:t>Ian Robertson</a:t>
            </a:r>
            <a:br>
              <a:rPr lang="en-GB" sz="3600" dirty="0"/>
            </a:br>
            <a:r>
              <a:rPr lang="en-GB" sz="3600" dirty="0"/>
              <a:t>07970286420</a:t>
            </a:r>
            <a:br>
              <a:rPr lang="en-GB" sz="3600" dirty="0"/>
            </a:br>
            <a:br>
              <a:rPr lang="en-GB" sz="3600" dirty="0"/>
            </a:br>
            <a:r>
              <a:rPr lang="en-GB" sz="3600" dirty="0">
                <a:hlinkClick r:id="rId2"/>
              </a:rPr>
              <a:t>ian@soiladvice.com</a:t>
            </a:r>
            <a:br>
              <a:rPr lang="en-GB" sz="3600" dirty="0"/>
            </a:br>
            <a:endParaRPr lang="en-GB" dirty="0"/>
          </a:p>
        </p:txBody>
      </p:sp>
      <p:sp>
        <p:nvSpPr>
          <p:cNvPr id="3" name="Content Placeholder 2">
            <a:extLst>
              <a:ext uri="{FF2B5EF4-FFF2-40B4-BE49-F238E27FC236}">
                <a16:creationId xmlns:a16="http://schemas.microsoft.com/office/drawing/2014/main" id="{EE69BB78-A710-629E-5176-5E6181F1B77F}"/>
              </a:ext>
            </a:extLst>
          </p:cNvPr>
          <p:cNvSpPr>
            <a:spLocks noGrp="1"/>
          </p:cNvSpPr>
          <p:nvPr>
            <p:ph sz="half" idx="1"/>
          </p:nvPr>
        </p:nvSpPr>
        <p:spPr>
          <a:xfrm>
            <a:off x="677333" y="1104146"/>
            <a:ext cx="9087451" cy="3880772"/>
          </a:xfrm>
        </p:spPr>
        <p:txBody>
          <a:bodyPr>
            <a:normAutofit/>
          </a:bodyPr>
          <a:lstStyle/>
          <a:p>
            <a:pPr algn="ctr"/>
            <a:r>
              <a:rPr lang="en-GB" sz="8000" dirty="0"/>
              <a:t>Get started</a:t>
            </a:r>
          </a:p>
          <a:p>
            <a:endParaRPr lang="en-GB" dirty="0"/>
          </a:p>
          <a:p>
            <a:endParaRPr lang="en-GB" dirty="0"/>
          </a:p>
        </p:txBody>
      </p:sp>
      <p:pic>
        <p:nvPicPr>
          <p:cNvPr id="5" name="Picture 4">
            <a:extLst>
              <a:ext uri="{FF2B5EF4-FFF2-40B4-BE49-F238E27FC236}">
                <a16:creationId xmlns:a16="http://schemas.microsoft.com/office/drawing/2014/main" id="{0B69310F-44C4-07F8-1562-A34F57523CC8}"/>
              </a:ext>
            </a:extLst>
          </p:cNvPr>
          <p:cNvPicPr>
            <a:picLocks noChangeAspect="1"/>
          </p:cNvPicPr>
          <p:nvPr/>
        </p:nvPicPr>
        <p:blipFill rotWithShape="1">
          <a:blip r:embed="rId3"/>
          <a:srcRect t="35259" b="25545"/>
          <a:stretch/>
        </p:blipFill>
        <p:spPr>
          <a:xfrm>
            <a:off x="9274002" y="5858696"/>
            <a:ext cx="2703428" cy="779408"/>
          </a:xfrm>
          <a:prstGeom prst="rect">
            <a:avLst/>
          </a:prstGeom>
        </p:spPr>
      </p:pic>
    </p:spTree>
    <p:extLst>
      <p:ext uri="{BB962C8B-B14F-4D97-AF65-F5344CB8AC3E}">
        <p14:creationId xmlns:p14="http://schemas.microsoft.com/office/powerpoint/2010/main" val="327649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10004-404E-AA26-F53B-C02D1DDBB341}"/>
              </a:ext>
            </a:extLst>
          </p:cNvPr>
          <p:cNvSpPr>
            <a:spLocks noGrp="1"/>
          </p:cNvSpPr>
          <p:nvPr>
            <p:ph type="title"/>
          </p:nvPr>
        </p:nvSpPr>
        <p:spPr/>
        <p:txBody>
          <a:bodyPr/>
          <a:lstStyle/>
          <a:p>
            <a:pPr algn="ctr"/>
            <a:r>
              <a:rPr lang="en-GB" dirty="0"/>
              <a:t>Look what's over the hill!</a:t>
            </a:r>
          </a:p>
        </p:txBody>
      </p:sp>
      <p:sp>
        <p:nvSpPr>
          <p:cNvPr id="3" name="Content Placeholder 2">
            <a:extLst>
              <a:ext uri="{FF2B5EF4-FFF2-40B4-BE49-F238E27FC236}">
                <a16:creationId xmlns:a16="http://schemas.microsoft.com/office/drawing/2014/main" id="{8475F8A4-19C5-D315-E565-EF3DB5579F23}"/>
              </a:ext>
            </a:extLst>
          </p:cNvPr>
          <p:cNvSpPr>
            <a:spLocks noGrp="1"/>
          </p:cNvSpPr>
          <p:nvPr>
            <p:ph idx="1"/>
          </p:nvPr>
        </p:nvSpPr>
        <p:spPr/>
        <p:txBody>
          <a:bodyPr/>
          <a:lstStyle/>
          <a:p>
            <a:r>
              <a:rPr lang="en-GB" sz="2800" i="1" dirty="0">
                <a:solidFill>
                  <a:srgbClr val="2E2E2E"/>
                </a:solidFill>
                <a:effectLst/>
                <a:latin typeface="Calibri Light" panose="020F0302020204030204" pitchFamily="34" charset="0"/>
                <a:ea typeface="Calibri" panose="020F0502020204030204" pitchFamily="34" charset="0"/>
              </a:rPr>
              <a:t>The European Commission will propose a Soil Health Law in 2023. Such a legal framework will contribute to the achievement of the Soil Strategy 2030 objectives, grant soils the same level of protection as </a:t>
            </a:r>
            <a:r>
              <a:rPr lang="en-GB" sz="2800" b="1" i="1" dirty="0">
                <a:solidFill>
                  <a:srgbClr val="2E2E2E"/>
                </a:solidFill>
                <a:effectLst/>
                <a:highlight>
                  <a:srgbClr val="FFFF00"/>
                </a:highlight>
                <a:latin typeface="Calibri Light" panose="020F0302020204030204" pitchFamily="34" charset="0"/>
                <a:ea typeface="Calibri" panose="020F0502020204030204" pitchFamily="34" charset="0"/>
              </a:rPr>
              <a:t>water and air </a:t>
            </a:r>
            <a:r>
              <a:rPr lang="en-GB" sz="2800" i="1" dirty="0">
                <a:solidFill>
                  <a:srgbClr val="2E2E2E"/>
                </a:solidFill>
                <a:effectLst/>
                <a:latin typeface="Calibri Light" panose="020F0302020204030204" pitchFamily="34" charset="0"/>
                <a:ea typeface="Calibri" panose="020F0502020204030204" pitchFamily="34" charset="0"/>
              </a:rPr>
              <a:t>and </a:t>
            </a:r>
            <a:r>
              <a:rPr lang="en-GB" sz="2800" b="1" i="1" dirty="0">
                <a:solidFill>
                  <a:srgbClr val="2E2E2E"/>
                </a:solidFill>
                <a:effectLst/>
                <a:highlight>
                  <a:srgbClr val="FFFF00"/>
                </a:highlight>
                <a:latin typeface="Calibri Light" panose="020F0302020204030204" pitchFamily="34" charset="0"/>
                <a:ea typeface="Calibri" panose="020F0502020204030204" pitchFamily="34" charset="0"/>
              </a:rPr>
              <a:t>radically</a:t>
            </a:r>
            <a:r>
              <a:rPr lang="en-GB" sz="2800" i="1" dirty="0">
                <a:solidFill>
                  <a:srgbClr val="2E2E2E"/>
                </a:solidFill>
                <a:effectLst/>
                <a:latin typeface="Calibri Light" panose="020F0302020204030204" pitchFamily="34" charset="0"/>
                <a:ea typeface="Calibri" panose="020F0502020204030204" pitchFamily="34" charset="0"/>
              </a:rPr>
              <a:t> improve the condition of soils to better provide the ecosystem services that we depend on.</a:t>
            </a:r>
            <a:endParaRPr lang="en-GB" sz="2800" dirty="0">
              <a:effectLst/>
              <a:latin typeface="Calibri" panose="020F0502020204030204" pitchFamily="34" charset="0"/>
              <a:ea typeface="Calibri" panose="020F0502020204030204" pitchFamily="34" charset="0"/>
            </a:endParaRPr>
          </a:p>
          <a:p>
            <a:r>
              <a:rPr lang="en-GB" dirty="0"/>
              <a:t>Will this affect lawncare? </a:t>
            </a:r>
          </a:p>
        </p:txBody>
      </p:sp>
      <p:pic>
        <p:nvPicPr>
          <p:cNvPr id="4" name="Picture 3">
            <a:extLst>
              <a:ext uri="{FF2B5EF4-FFF2-40B4-BE49-F238E27FC236}">
                <a16:creationId xmlns:a16="http://schemas.microsoft.com/office/drawing/2014/main" id="{D367689A-D348-91C5-A062-FAB0D594655B}"/>
              </a:ext>
            </a:extLst>
          </p:cNvPr>
          <p:cNvPicPr>
            <a:picLocks noChangeAspect="1"/>
          </p:cNvPicPr>
          <p:nvPr/>
        </p:nvPicPr>
        <p:blipFill rotWithShape="1">
          <a:blip r:embed="rId2"/>
          <a:srcRect t="35259" b="25545"/>
          <a:stretch/>
        </p:blipFill>
        <p:spPr>
          <a:xfrm>
            <a:off x="8537714" y="5441529"/>
            <a:ext cx="3370222" cy="971647"/>
          </a:xfrm>
          <a:prstGeom prst="rect">
            <a:avLst/>
          </a:prstGeom>
        </p:spPr>
      </p:pic>
    </p:spTree>
    <p:extLst>
      <p:ext uri="{BB962C8B-B14F-4D97-AF65-F5344CB8AC3E}">
        <p14:creationId xmlns:p14="http://schemas.microsoft.com/office/powerpoint/2010/main" val="1697315818"/>
      </p:ext>
    </p:extLst>
  </p:cSld>
  <p:clrMapOvr>
    <a:masterClrMapping/>
  </p:clrMapOvr>
  <mc:AlternateContent xmlns:mc="http://schemas.openxmlformats.org/markup-compatibility/2006" xmlns:p14="http://schemas.microsoft.com/office/powerpoint/2010/main">
    <mc:Choice Requires="p14">
      <p:transition p14:dur="300" advClick="0" advTm="32000"/>
    </mc:Choice>
    <mc:Fallback xmlns="">
      <p:transition advClick="0" advTm="32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617D-990D-8FE8-53EC-5D4E041357D3}"/>
              </a:ext>
            </a:extLst>
          </p:cNvPr>
          <p:cNvSpPr>
            <a:spLocks noGrp="1"/>
          </p:cNvSpPr>
          <p:nvPr>
            <p:ph type="title"/>
          </p:nvPr>
        </p:nvSpPr>
        <p:spPr/>
        <p:txBody>
          <a:bodyPr/>
          <a:lstStyle/>
          <a:p>
            <a:pPr algn="ctr"/>
            <a:r>
              <a:rPr lang="en-GB" dirty="0"/>
              <a:t>Biggest asset to lawncare is you and your management of the soil </a:t>
            </a:r>
          </a:p>
        </p:txBody>
      </p:sp>
      <p:pic>
        <p:nvPicPr>
          <p:cNvPr id="1026" name="Picture 2" descr="How NOT to scarify your lawn! - The Lawn Man">
            <a:extLst>
              <a:ext uri="{FF2B5EF4-FFF2-40B4-BE49-F238E27FC236}">
                <a16:creationId xmlns:a16="http://schemas.microsoft.com/office/drawing/2014/main" id="{5AFA964F-8D03-D44D-7F49-9004CC4B500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729189"/>
            <a:ext cx="5718464" cy="36578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mplete guide to levelling a lawn | Love The Garden">
            <a:extLst>
              <a:ext uri="{FF2B5EF4-FFF2-40B4-BE49-F238E27FC236}">
                <a16:creationId xmlns:a16="http://schemas.microsoft.com/office/drawing/2014/main" id="{CDE648A8-5978-2FC2-14A4-66FF9545D2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1750" y="1729189"/>
            <a:ext cx="6956590" cy="36578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B9681BE-EF57-2E6F-FCC1-16C9F93085E8}"/>
              </a:ext>
            </a:extLst>
          </p:cNvPr>
          <p:cNvSpPr txBox="1"/>
          <p:nvPr/>
        </p:nvSpPr>
        <p:spPr>
          <a:xfrm>
            <a:off x="301658" y="5722070"/>
            <a:ext cx="5533534" cy="646331"/>
          </a:xfrm>
          <a:prstGeom prst="rect">
            <a:avLst/>
          </a:prstGeom>
          <a:noFill/>
        </p:spPr>
        <p:txBody>
          <a:bodyPr wrap="square" rtlCol="0">
            <a:spAutoFit/>
          </a:bodyPr>
          <a:lstStyle/>
          <a:p>
            <a:r>
              <a:rPr lang="en-GB" dirty="0"/>
              <a:t>There will be few pictures of lawns as the principles of soil biology are for all soils and plants grown on them </a:t>
            </a:r>
          </a:p>
        </p:txBody>
      </p:sp>
    </p:spTree>
    <p:extLst>
      <p:ext uri="{BB962C8B-B14F-4D97-AF65-F5344CB8AC3E}">
        <p14:creationId xmlns:p14="http://schemas.microsoft.com/office/powerpoint/2010/main" val="3542462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4E698-E753-EF7F-4CBE-3A940ADBF6F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810E1D8-BB53-D288-91DB-6C69322CEC09}"/>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69C176B5-7A5A-0747-6656-087428F551B1}"/>
              </a:ext>
            </a:extLst>
          </p:cNvPr>
          <p:cNvPicPr>
            <a:picLocks noChangeAspect="1"/>
          </p:cNvPicPr>
          <p:nvPr/>
        </p:nvPicPr>
        <p:blipFill rotWithShape="1">
          <a:blip r:embed="rId2"/>
          <a:srcRect l="25109" t="24058" r="35924" b="27246"/>
          <a:stretch/>
        </p:blipFill>
        <p:spPr>
          <a:xfrm>
            <a:off x="1122947" y="389000"/>
            <a:ext cx="7534454" cy="5296183"/>
          </a:xfrm>
          <a:prstGeom prst="rect">
            <a:avLst/>
          </a:prstGeom>
        </p:spPr>
      </p:pic>
    </p:spTree>
    <p:extLst>
      <p:ext uri="{BB962C8B-B14F-4D97-AF65-F5344CB8AC3E}">
        <p14:creationId xmlns:p14="http://schemas.microsoft.com/office/powerpoint/2010/main" val="2133927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06780-C884-C513-8A30-2CE1F902497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618CDC8-4EEA-6B50-3540-90860FDAEB4D}"/>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FC467866-E3CB-31B6-FBE1-1AFA69459C77}"/>
              </a:ext>
            </a:extLst>
          </p:cNvPr>
          <p:cNvPicPr>
            <a:picLocks noChangeAspect="1"/>
          </p:cNvPicPr>
          <p:nvPr/>
        </p:nvPicPr>
        <p:blipFill>
          <a:blip r:embed="rId2"/>
          <a:stretch>
            <a:fillRect/>
          </a:stretch>
        </p:blipFill>
        <p:spPr>
          <a:xfrm>
            <a:off x="854216" y="0"/>
            <a:ext cx="10483567" cy="6858000"/>
          </a:xfrm>
          <a:prstGeom prst="rect">
            <a:avLst/>
          </a:prstGeom>
        </p:spPr>
      </p:pic>
    </p:spTree>
    <p:extLst>
      <p:ext uri="{BB962C8B-B14F-4D97-AF65-F5344CB8AC3E}">
        <p14:creationId xmlns:p14="http://schemas.microsoft.com/office/powerpoint/2010/main" val="3387150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BD688BB-CBC6-8AE0-966D-6227915AD1D7}"/>
              </a:ext>
            </a:extLst>
          </p:cNvPr>
          <p:cNvGraphicFramePr>
            <a:graphicFrameLocks noGrp="1"/>
          </p:cNvGraphicFramePr>
          <p:nvPr>
            <p:extLst>
              <p:ext uri="{D42A27DB-BD31-4B8C-83A1-F6EECF244321}">
                <p14:modId xmlns:p14="http://schemas.microsoft.com/office/powerpoint/2010/main" val="1650053264"/>
              </p:ext>
            </p:extLst>
          </p:nvPr>
        </p:nvGraphicFramePr>
        <p:xfrm>
          <a:off x="805491" y="1995621"/>
          <a:ext cx="9464040" cy="3733800"/>
        </p:xfrm>
        <a:graphic>
          <a:graphicData uri="http://schemas.openxmlformats.org/drawingml/2006/table">
            <a:tbl>
              <a:tblPr/>
              <a:tblGrid>
                <a:gridCol w="4732020">
                  <a:extLst>
                    <a:ext uri="{9D8B030D-6E8A-4147-A177-3AD203B41FA5}">
                      <a16:colId xmlns:a16="http://schemas.microsoft.com/office/drawing/2014/main" val="1683390449"/>
                    </a:ext>
                  </a:extLst>
                </a:gridCol>
                <a:gridCol w="4732020">
                  <a:extLst>
                    <a:ext uri="{9D8B030D-6E8A-4147-A177-3AD203B41FA5}">
                      <a16:colId xmlns:a16="http://schemas.microsoft.com/office/drawing/2014/main" val="2170889993"/>
                    </a:ext>
                  </a:extLst>
                </a:gridCol>
              </a:tblGrid>
              <a:tr h="0">
                <a:tc>
                  <a:txBody>
                    <a:bodyPr/>
                    <a:lstStyle/>
                    <a:p>
                      <a:pPr algn="just"/>
                      <a:r>
                        <a:rPr lang="en-GB" sz="1000" b="1">
                          <a:effectLst/>
                          <a:latin typeface="Arial" panose="020B0604020202020204" pitchFamily="34" charset="0"/>
                        </a:rPr>
                        <a:t>Functions</a:t>
                      </a:r>
                      <a:endParaRPr lang="en-GB" sz="1000">
                        <a:effectLst/>
                        <a:latin typeface="Arial" panose="020B0604020202020204" pitchFamily="34" charset="0"/>
                      </a:endParaRPr>
                    </a:p>
                  </a:txBody>
                  <a:tcPr marL="38100" marR="38100" marT="38100" marB="38100">
                    <a:lnL w="12700" cap="flat" cmpd="sng" algn="ctr">
                      <a:solidFill>
                        <a:srgbClr val="710000"/>
                      </a:solidFill>
                      <a:prstDash val="solid"/>
                      <a:round/>
                      <a:headEnd type="none" w="med" len="med"/>
                      <a:tailEnd type="none" w="med" len="med"/>
                    </a:lnL>
                    <a:lnR w="12700" cap="flat" cmpd="sng" algn="ctr">
                      <a:solidFill>
                        <a:srgbClr val="710000"/>
                      </a:solidFill>
                      <a:prstDash val="solid"/>
                      <a:round/>
                      <a:headEnd type="none" w="med" len="med"/>
                      <a:tailEnd type="none" w="med" len="med"/>
                    </a:lnR>
                    <a:lnT w="15240" cap="flat" cmpd="sng" algn="ctr">
                      <a:solidFill>
                        <a:srgbClr val="710000"/>
                      </a:solidFill>
                      <a:prstDash val="solid"/>
                      <a:round/>
                      <a:headEnd type="none" w="med" len="med"/>
                      <a:tailEnd type="none" w="med" len="med"/>
                    </a:lnT>
                    <a:lnB w="15240" cap="flat" cmpd="sng" algn="ctr">
                      <a:solidFill>
                        <a:srgbClr val="710000"/>
                      </a:solidFill>
                      <a:prstDash val="solid"/>
                      <a:round/>
                      <a:headEnd type="none" w="med" len="med"/>
                      <a:tailEnd type="none" w="med" len="med"/>
                    </a:lnB>
                    <a:solidFill>
                      <a:srgbClr val="F2D5B9"/>
                    </a:solidFill>
                  </a:tcPr>
                </a:tc>
                <a:tc>
                  <a:txBody>
                    <a:bodyPr/>
                    <a:lstStyle/>
                    <a:p>
                      <a:pPr algn="just"/>
                      <a:r>
                        <a:rPr lang="en-GB" sz="1000" b="1">
                          <a:effectLst/>
                          <a:latin typeface="Arial" panose="020B0604020202020204" pitchFamily="34" charset="0"/>
                        </a:rPr>
                        <a:t>Organisms involved</a:t>
                      </a:r>
                      <a:endParaRPr lang="en-GB" sz="1000">
                        <a:effectLst/>
                        <a:latin typeface="Arial" panose="020B0604020202020204" pitchFamily="34" charset="0"/>
                      </a:endParaRPr>
                    </a:p>
                  </a:txBody>
                  <a:tcPr marL="38100" marR="38100" marT="38100" marB="38100">
                    <a:lnL w="12700" cap="flat" cmpd="sng" algn="ctr">
                      <a:solidFill>
                        <a:srgbClr val="710000"/>
                      </a:solidFill>
                      <a:prstDash val="solid"/>
                      <a:round/>
                      <a:headEnd type="none" w="med" len="med"/>
                      <a:tailEnd type="none" w="med" len="med"/>
                    </a:lnL>
                    <a:lnR w="12700" cap="flat" cmpd="sng" algn="ctr">
                      <a:solidFill>
                        <a:srgbClr val="710000"/>
                      </a:solidFill>
                      <a:prstDash val="solid"/>
                      <a:round/>
                      <a:headEnd type="none" w="med" len="med"/>
                      <a:tailEnd type="none" w="med" len="med"/>
                    </a:lnR>
                    <a:lnT w="15240" cap="flat" cmpd="sng" algn="ctr">
                      <a:solidFill>
                        <a:srgbClr val="710000"/>
                      </a:solidFill>
                      <a:prstDash val="solid"/>
                      <a:round/>
                      <a:headEnd type="none" w="med" len="med"/>
                      <a:tailEnd type="none" w="med" len="med"/>
                    </a:lnT>
                    <a:lnB w="15240" cap="flat" cmpd="sng" algn="ctr">
                      <a:solidFill>
                        <a:srgbClr val="710000"/>
                      </a:solidFill>
                      <a:prstDash val="solid"/>
                      <a:round/>
                      <a:headEnd type="none" w="med" len="med"/>
                      <a:tailEnd type="none" w="med" len="med"/>
                    </a:lnB>
                    <a:solidFill>
                      <a:srgbClr val="F2D5B9"/>
                    </a:solidFill>
                  </a:tcPr>
                </a:tc>
                <a:extLst>
                  <a:ext uri="{0D108BD9-81ED-4DB2-BD59-A6C34878D82A}">
                    <a16:rowId xmlns:a16="http://schemas.microsoft.com/office/drawing/2014/main" val="539265938"/>
                  </a:ext>
                </a:extLst>
              </a:tr>
              <a:tr h="0">
                <a:tc>
                  <a:txBody>
                    <a:bodyPr/>
                    <a:lstStyle/>
                    <a:p>
                      <a:pPr algn="l"/>
                      <a:r>
                        <a:rPr lang="en-GB" sz="1000" b="1" dirty="0">
                          <a:effectLst/>
                          <a:latin typeface="Arial" panose="020B0604020202020204" pitchFamily="34" charset="0"/>
                        </a:rPr>
                        <a:t>Maintenance of soil structure: functionality</a:t>
                      </a:r>
                    </a:p>
                  </a:txBody>
                  <a:tcPr marL="38100" marR="38100" marT="38100" marB="38100">
                    <a:lnL>
                      <a:noFill/>
                    </a:lnL>
                    <a:lnR>
                      <a:noFill/>
                    </a:lnR>
                    <a:lnT w="15240" cap="flat" cmpd="sng" algn="ctr">
                      <a:solidFill>
                        <a:srgbClr val="710000"/>
                      </a:solidFill>
                      <a:prstDash val="solid"/>
                      <a:round/>
                      <a:headEnd type="none" w="med" len="med"/>
                      <a:tailEnd type="none" w="med" len="med"/>
                    </a:lnT>
                    <a:lnB>
                      <a:noFill/>
                    </a:lnB>
                  </a:tcPr>
                </a:tc>
                <a:tc>
                  <a:txBody>
                    <a:bodyPr/>
                    <a:lstStyle/>
                    <a:p>
                      <a:pPr algn="l"/>
                      <a:r>
                        <a:rPr lang="en-GB" sz="1000">
                          <a:effectLst/>
                          <a:latin typeface="Arial" panose="020B0604020202020204" pitchFamily="34" charset="0"/>
                        </a:rPr>
                        <a:t>Bioturbating invertebrates and plant roots, mycorrhizae and some other micro-organisms</a:t>
                      </a:r>
                    </a:p>
                  </a:txBody>
                  <a:tcPr marL="38100" marR="38100" marT="38100" marB="38100">
                    <a:lnL>
                      <a:noFill/>
                    </a:lnL>
                    <a:lnR>
                      <a:noFill/>
                    </a:lnR>
                    <a:lnT w="15240" cap="flat" cmpd="sng" algn="ctr">
                      <a:solidFill>
                        <a:srgbClr val="710000"/>
                      </a:solidFill>
                      <a:prstDash val="solid"/>
                      <a:round/>
                      <a:headEnd type="none" w="med" len="med"/>
                      <a:tailEnd type="none" w="med" len="med"/>
                    </a:lnT>
                    <a:lnB>
                      <a:noFill/>
                    </a:lnB>
                  </a:tcPr>
                </a:tc>
                <a:extLst>
                  <a:ext uri="{0D108BD9-81ED-4DB2-BD59-A6C34878D82A}">
                    <a16:rowId xmlns:a16="http://schemas.microsoft.com/office/drawing/2014/main" val="695153732"/>
                  </a:ext>
                </a:extLst>
              </a:tr>
              <a:tr h="0">
                <a:tc>
                  <a:txBody>
                    <a:bodyPr/>
                    <a:lstStyle/>
                    <a:p>
                      <a:pPr algn="l"/>
                      <a:r>
                        <a:rPr lang="en-GB" sz="1000" b="1" dirty="0">
                          <a:effectLst/>
                          <a:latin typeface="Arial" panose="020B0604020202020204" pitchFamily="34" charset="0"/>
                        </a:rPr>
                        <a:t>Regulation of soil hydrological processes: Water</a:t>
                      </a:r>
                    </a:p>
                  </a:txBody>
                  <a:tcPr marL="38100" marR="38100" marT="38100" marB="38100">
                    <a:lnL>
                      <a:noFill/>
                    </a:lnL>
                    <a:lnR>
                      <a:noFill/>
                    </a:lnR>
                    <a:lnT>
                      <a:noFill/>
                    </a:lnT>
                    <a:lnB>
                      <a:noFill/>
                    </a:lnB>
                  </a:tcPr>
                </a:tc>
                <a:tc>
                  <a:txBody>
                    <a:bodyPr/>
                    <a:lstStyle/>
                    <a:p>
                      <a:pPr algn="l"/>
                      <a:r>
                        <a:rPr lang="en-GB" sz="1000">
                          <a:effectLst/>
                          <a:latin typeface="Arial" panose="020B0604020202020204" pitchFamily="34" charset="0"/>
                        </a:rPr>
                        <a:t>Most bioturbating invertebrates and plant roots</a:t>
                      </a:r>
                    </a:p>
                  </a:txBody>
                  <a:tcPr marL="38100" marR="38100" marT="38100" marB="38100">
                    <a:lnL>
                      <a:noFill/>
                    </a:lnL>
                    <a:lnR>
                      <a:noFill/>
                    </a:lnR>
                    <a:lnT>
                      <a:noFill/>
                    </a:lnT>
                    <a:lnB>
                      <a:noFill/>
                    </a:lnB>
                  </a:tcPr>
                </a:tc>
                <a:extLst>
                  <a:ext uri="{0D108BD9-81ED-4DB2-BD59-A6C34878D82A}">
                    <a16:rowId xmlns:a16="http://schemas.microsoft.com/office/drawing/2014/main" val="1264603679"/>
                  </a:ext>
                </a:extLst>
              </a:tr>
              <a:tr h="0">
                <a:tc>
                  <a:txBody>
                    <a:bodyPr/>
                    <a:lstStyle/>
                    <a:p>
                      <a:pPr algn="l"/>
                      <a:r>
                        <a:rPr lang="en-GB" sz="1000" b="1" dirty="0">
                          <a:effectLst/>
                          <a:latin typeface="Arial" panose="020B0604020202020204" pitchFamily="34" charset="0"/>
                        </a:rPr>
                        <a:t>Gas exchange and carbon sequestration (accumulation in soil): Air</a:t>
                      </a:r>
                    </a:p>
                  </a:txBody>
                  <a:tcPr marL="38100" marR="38100" marT="38100" marB="38100">
                    <a:lnL>
                      <a:noFill/>
                    </a:lnL>
                    <a:lnR>
                      <a:noFill/>
                    </a:lnR>
                    <a:lnT>
                      <a:noFill/>
                    </a:lnT>
                    <a:lnB>
                      <a:noFill/>
                    </a:lnB>
                  </a:tcPr>
                </a:tc>
                <a:tc>
                  <a:txBody>
                    <a:bodyPr/>
                    <a:lstStyle/>
                    <a:p>
                      <a:pPr algn="l"/>
                      <a:r>
                        <a:rPr lang="en-GB" sz="1000">
                          <a:effectLst/>
                          <a:latin typeface="Arial" panose="020B0604020202020204" pitchFamily="34" charset="0"/>
                        </a:rPr>
                        <a:t>Mostly micro-organisms and plant roots, some C protected in large compact biogenic invertebrate aggregates</a:t>
                      </a:r>
                    </a:p>
                  </a:txBody>
                  <a:tcPr marL="38100" marR="38100" marT="38100" marB="38100">
                    <a:lnL>
                      <a:noFill/>
                    </a:lnL>
                    <a:lnR>
                      <a:noFill/>
                    </a:lnR>
                    <a:lnT>
                      <a:noFill/>
                    </a:lnT>
                    <a:lnB>
                      <a:noFill/>
                    </a:lnB>
                  </a:tcPr>
                </a:tc>
                <a:extLst>
                  <a:ext uri="{0D108BD9-81ED-4DB2-BD59-A6C34878D82A}">
                    <a16:rowId xmlns:a16="http://schemas.microsoft.com/office/drawing/2014/main" val="2009722509"/>
                  </a:ext>
                </a:extLst>
              </a:tr>
              <a:tr h="0">
                <a:tc>
                  <a:txBody>
                    <a:bodyPr/>
                    <a:lstStyle/>
                    <a:p>
                      <a:pPr algn="l"/>
                      <a:r>
                        <a:rPr lang="en-GB" sz="1000" b="1">
                          <a:effectLst/>
                          <a:latin typeface="Arial" panose="020B0604020202020204" pitchFamily="34" charset="0"/>
                        </a:rPr>
                        <a:t>Soil detoxification</a:t>
                      </a:r>
                    </a:p>
                  </a:txBody>
                  <a:tcPr marL="38100" marR="38100" marT="38100" marB="38100">
                    <a:lnL>
                      <a:noFill/>
                    </a:lnL>
                    <a:lnR>
                      <a:noFill/>
                    </a:lnR>
                    <a:lnT>
                      <a:noFill/>
                    </a:lnT>
                    <a:lnB>
                      <a:noFill/>
                    </a:lnB>
                  </a:tcPr>
                </a:tc>
                <a:tc>
                  <a:txBody>
                    <a:bodyPr/>
                    <a:lstStyle/>
                    <a:p>
                      <a:pPr algn="l"/>
                      <a:r>
                        <a:rPr lang="en-GB" sz="1000">
                          <a:effectLst/>
                          <a:latin typeface="Arial" panose="020B0604020202020204" pitchFamily="34" charset="0"/>
                        </a:rPr>
                        <a:t>Mostly micro-organisms</a:t>
                      </a:r>
                    </a:p>
                  </a:txBody>
                  <a:tcPr marL="38100" marR="38100" marT="38100" marB="38100">
                    <a:lnL>
                      <a:noFill/>
                    </a:lnL>
                    <a:lnR>
                      <a:noFill/>
                    </a:lnR>
                    <a:lnT>
                      <a:noFill/>
                    </a:lnT>
                    <a:lnB>
                      <a:noFill/>
                    </a:lnB>
                  </a:tcPr>
                </a:tc>
                <a:extLst>
                  <a:ext uri="{0D108BD9-81ED-4DB2-BD59-A6C34878D82A}">
                    <a16:rowId xmlns:a16="http://schemas.microsoft.com/office/drawing/2014/main" val="1210739549"/>
                  </a:ext>
                </a:extLst>
              </a:tr>
              <a:tr h="0">
                <a:tc>
                  <a:txBody>
                    <a:bodyPr/>
                    <a:lstStyle/>
                    <a:p>
                      <a:pPr algn="l"/>
                      <a:r>
                        <a:rPr lang="en-GB" sz="1000" b="1" dirty="0">
                          <a:effectLst/>
                          <a:latin typeface="Arial" panose="020B0604020202020204" pitchFamily="34" charset="0"/>
                        </a:rPr>
                        <a:t>Nutrient cycling: food</a:t>
                      </a:r>
                    </a:p>
                  </a:txBody>
                  <a:tcPr marL="38100" marR="38100" marT="38100" marB="38100">
                    <a:lnL>
                      <a:noFill/>
                    </a:lnL>
                    <a:lnR>
                      <a:noFill/>
                    </a:lnR>
                    <a:lnT>
                      <a:noFill/>
                    </a:lnT>
                    <a:lnB>
                      <a:noFill/>
                    </a:lnB>
                  </a:tcPr>
                </a:tc>
                <a:tc>
                  <a:txBody>
                    <a:bodyPr/>
                    <a:lstStyle/>
                    <a:p>
                      <a:pPr algn="l"/>
                      <a:r>
                        <a:rPr lang="en-GB" sz="1000">
                          <a:effectLst/>
                          <a:latin typeface="Arial" panose="020B0604020202020204" pitchFamily="34" charset="0"/>
                        </a:rPr>
                        <a:t>Mostly micro-organisms and plant roots, some soil- and litter-feeding invertebrates</a:t>
                      </a:r>
                    </a:p>
                  </a:txBody>
                  <a:tcPr marL="38100" marR="38100" marT="38100" marB="38100">
                    <a:lnL>
                      <a:noFill/>
                    </a:lnL>
                    <a:lnR>
                      <a:noFill/>
                    </a:lnR>
                    <a:lnT>
                      <a:noFill/>
                    </a:lnT>
                    <a:lnB>
                      <a:noFill/>
                    </a:lnB>
                  </a:tcPr>
                </a:tc>
                <a:extLst>
                  <a:ext uri="{0D108BD9-81ED-4DB2-BD59-A6C34878D82A}">
                    <a16:rowId xmlns:a16="http://schemas.microsoft.com/office/drawing/2014/main" val="1360404586"/>
                  </a:ext>
                </a:extLst>
              </a:tr>
              <a:tr h="121788">
                <a:tc>
                  <a:txBody>
                    <a:bodyPr/>
                    <a:lstStyle/>
                    <a:p>
                      <a:pPr algn="l"/>
                      <a:r>
                        <a:rPr lang="en-GB" sz="1000" b="1" dirty="0">
                          <a:effectLst/>
                          <a:latin typeface="Arial" panose="020B0604020202020204" pitchFamily="34" charset="0"/>
                        </a:rPr>
                        <a:t>Decomposition of organic matter: cycle of food and reduction in thatch</a:t>
                      </a:r>
                    </a:p>
                  </a:txBody>
                  <a:tcPr marL="38100" marR="38100" marT="38100" marB="38100">
                    <a:lnL>
                      <a:noFill/>
                    </a:lnL>
                    <a:lnR>
                      <a:noFill/>
                    </a:lnR>
                    <a:lnT>
                      <a:noFill/>
                    </a:lnT>
                    <a:lnB>
                      <a:noFill/>
                    </a:lnB>
                  </a:tcPr>
                </a:tc>
                <a:tc>
                  <a:txBody>
                    <a:bodyPr/>
                    <a:lstStyle/>
                    <a:p>
                      <a:pPr algn="l"/>
                      <a:r>
                        <a:rPr lang="en-GB" sz="1000">
                          <a:effectLst/>
                          <a:latin typeface="Arial" panose="020B0604020202020204" pitchFamily="34" charset="0"/>
                        </a:rPr>
                        <a:t>Various saprophytic and litter-feeding invertebrates (detritivores), fungi, bacteria, actinomycetes and other micro-organisms</a:t>
                      </a:r>
                    </a:p>
                  </a:txBody>
                  <a:tcPr marL="38100" marR="38100" marT="38100" marB="38100">
                    <a:lnL>
                      <a:noFill/>
                    </a:lnL>
                    <a:lnR>
                      <a:noFill/>
                    </a:lnR>
                    <a:lnT>
                      <a:noFill/>
                    </a:lnT>
                    <a:lnB>
                      <a:noFill/>
                    </a:lnB>
                  </a:tcPr>
                </a:tc>
                <a:extLst>
                  <a:ext uri="{0D108BD9-81ED-4DB2-BD59-A6C34878D82A}">
                    <a16:rowId xmlns:a16="http://schemas.microsoft.com/office/drawing/2014/main" val="3499173687"/>
                  </a:ext>
                </a:extLst>
              </a:tr>
              <a:tr h="0">
                <a:tc>
                  <a:txBody>
                    <a:bodyPr/>
                    <a:lstStyle/>
                    <a:p>
                      <a:pPr algn="l"/>
                      <a:r>
                        <a:rPr lang="en-GB" sz="1000" b="1" dirty="0">
                          <a:effectLst/>
                          <a:latin typeface="Arial" panose="020B0604020202020204" pitchFamily="34" charset="0"/>
                        </a:rPr>
                        <a:t>Suppression of pests, parasites and diseases: bio control better than chem</a:t>
                      </a:r>
                    </a:p>
                  </a:txBody>
                  <a:tcPr marL="38100" marR="38100" marT="38100" marB="38100">
                    <a:lnL>
                      <a:noFill/>
                    </a:lnL>
                    <a:lnR>
                      <a:noFill/>
                    </a:lnR>
                    <a:lnT>
                      <a:noFill/>
                    </a:lnT>
                    <a:lnB>
                      <a:noFill/>
                    </a:lnB>
                  </a:tcPr>
                </a:tc>
                <a:tc>
                  <a:txBody>
                    <a:bodyPr/>
                    <a:lstStyle/>
                    <a:p>
                      <a:pPr algn="l"/>
                      <a:r>
                        <a:rPr lang="en-GB" sz="1000">
                          <a:effectLst/>
                          <a:latin typeface="Arial" panose="020B0604020202020204" pitchFamily="34" charset="0"/>
                        </a:rPr>
                        <a:t>Plants, mycorrhizae and other fungi, nematodes, bacteria and various other micro-organisms, collembola, earthworms, various predators</a:t>
                      </a:r>
                    </a:p>
                  </a:txBody>
                  <a:tcPr marL="38100" marR="38100" marT="38100" marB="38100">
                    <a:lnL>
                      <a:noFill/>
                    </a:lnL>
                    <a:lnR>
                      <a:noFill/>
                    </a:lnR>
                    <a:lnT>
                      <a:noFill/>
                    </a:lnT>
                    <a:lnB>
                      <a:noFill/>
                    </a:lnB>
                  </a:tcPr>
                </a:tc>
                <a:extLst>
                  <a:ext uri="{0D108BD9-81ED-4DB2-BD59-A6C34878D82A}">
                    <a16:rowId xmlns:a16="http://schemas.microsoft.com/office/drawing/2014/main" val="1756141996"/>
                  </a:ext>
                </a:extLst>
              </a:tr>
              <a:tr h="0">
                <a:tc>
                  <a:txBody>
                    <a:bodyPr/>
                    <a:lstStyle/>
                    <a:p>
                      <a:pPr algn="l"/>
                      <a:r>
                        <a:rPr lang="en-GB" sz="1000" dirty="0">
                          <a:effectLst/>
                          <a:latin typeface="Arial" panose="020B0604020202020204" pitchFamily="34" charset="0"/>
                        </a:rPr>
                        <a:t>Sources of food and medicines</a:t>
                      </a:r>
                    </a:p>
                  </a:txBody>
                  <a:tcPr marL="38100" marR="38100" marT="38100" marB="38100">
                    <a:lnL>
                      <a:noFill/>
                    </a:lnL>
                    <a:lnR>
                      <a:noFill/>
                    </a:lnR>
                    <a:lnT>
                      <a:noFill/>
                    </a:lnT>
                    <a:lnB>
                      <a:noFill/>
                    </a:lnB>
                  </a:tcPr>
                </a:tc>
                <a:tc>
                  <a:txBody>
                    <a:bodyPr/>
                    <a:lstStyle/>
                    <a:p>
                      <a:pPr algn="l"/>
                      <a:r>
                        <a:rPr lang="en-GB" sz="1000">
                          <a:effectLst/>
                          <a:latin typeface="Arial" panose="020B0604020202020204" pitchFamily="34" charset="0"/>
                        </a:rPr>
                        <a:t>Plant roots, various insects (crickets, beetle larvae, ants, termites), earthworms, vertebrates, micro-organisms and their by-products</a:t>
                      </a:r>
                    </a:p>
                  </a:txBody>
                  <a:tcPr marL="38100" marR="38100" marT="38100" marB="38100">
                    <a:lnL>
                      <a:noFill/>
                    </a:lnL>
                    <a:lnR>
                      <a:noFill/>
                    </a:lnR>
                    <a:lnT>
                      <a:noFill/>
                    </a:lnT>
                    <a:lnB>
                      <a:noFill/>
                    </a:lnB>
                  </a:tcPr>
                </a:tc>
                <a:extLst>
                  <a:ext uri="{0D108BD9-81ED-4DB2-BD59-A6C34878D82A}">
                    <a16:rowId xmlns:a16="http://schemas.microsoft.com/office/drawing/2014/main" val="2220576470"/>
                  </a:ext>
                </a:extLst>
              </a:tr>
              <a:tr h="0">
                <a:tc>
                  <a:txBody>
                    <a:bodyPr/>
                    <a:lstStyle/>
                    <a:p>
                      <a:pPr algn="l"/>
                      <a:r>
                        <a:rPr lang="en-GB" sz="1000">
                          <a:effectLst/>
                          <a:latin typeface="Arial" panose="020B0604020202020204" pitchFamily="34" charset="0"/>
                        </a:rPr>
                        <a:t>Symbiotic and asymbiotic relationships with plants and their roots</a:t>
                      </a:r>
                    </a:p>
                  </a:txBody>
                  <a:tcPr marL="38100" marR="38100" marT="38100" marB="38100">
                    <a:lnL>
                      <a:noFill/>
                    </a:lnL>
                    <a:lnR>
                      <a:noFill/>
                    </a:lnR>
                    <a:lnT>
                      <a:noFill/>
                    </a:lnT>
                    <a:lnB w="12700" cap="flat" cmpd="sng" algn="ctr">
                      <a:solidFill>
                        <a:srgbClr val="710000"/>
                      </a:solidFill>
                      <a:prstDash val="solid"/>
                      <a:round/>
                      <a:headEnd type="none" w="med" len="med"/>
                      <a:tailEnd type="none" w="med" len="med"/>
                    </a:lnB>
                  </a:tcPr>
                </a:tc>
                <a:tc>
                  <a:txBody>
                    <a:bodyPr/>
                    <a:lstStyle/>
                    <a:p>
                      <a:pPr algn="l"/>
                      <a:r>
                        <a:rPr lang="en-GB" sz="1000">
                          <a:effectLst/>
                          <a:latin typeface="Arial" panose="020B0604020202020204" pitchFamily="34" charset="0"/>
                        </a:rPr>
                        <a:t>Rhizobia, mycorrhizae, actinomycetes, diazotrophic bacteria and various other rhizosphere micro-organisms, ants</a:t>
                      </a:r>
                    </a:p>
                  </a:txBody>
                  <a:tcPr marL="38100" marR="38100" marT="38100" marB="38100">
                    <a:lnL>
                      <a:noFill/>
                    </a:lnL>
                    <a:lnR>
                      <a:noFill/>
                    </a:lnR>
                    <a:lnT>
                      <a:noFill/>
                    </a:lnT>
                    <a:lnB w="12700" cap="flat" cmpd="sng" algn="ctr">
                      <a:solidFill>
                        <a:srgbClr val="710000"/>
                      </a:solidFill>
                      <a:prstDash val="solid"/>
                      <a:round/>
                      <a:headEnd type="none" w="med" len="med"/>
                      <a:tailEnd type="none" w="med" len="med"/>
                    </a:lnB>
                  </a:tcPr>
                </a:tc>
                <a:extLst>
                  <a:ext uri="{0D108BD9-81ED-4DB2-BD59-A6C34878D82A}">
                    <a16:rowId xmlns:a16="http://schemas.microsoft.com/office/drawing/2014/main" val="661230907"/>
                  </a:ext>
                </a:extLst>
              </a:tr>
              <a:tr h="0">
                <a:tc>
                  <a:txBody>
                    <a:bodyPr/>
                    <a:lstStyle/>
                    <a:p>
                      <a:pPr algn="l"/>
                      <a:r>
                        <a:rPr lang="en-GB" sz="1000" dirty="0">
                          <a:effectLst/>
                          <a:latin typeface="Arial" panose="020B0604020202020204" pitchFamily="34" charset="0"/>
                        </a:rPr>
                        <a:t>Plant growth control (positive and negative)</a:t>
                      </a:r>
                    </a:p>
                  </a:txBody>
                  <a:tcPr marL="38100" marR="38100" marT="38100" marB="38100">
                    <a:lnL w="12700" cap="flat" cmpd="sng" algn="ctr">
                      <a:solidFill>
                        <a:srgbClr val="710000"/>
                      </a:solidFill>
                      <a:prstDash val="solid"/>
                      <a:round/>
                      <a:headEnd type="none" w="med" len="med"/>
                      <a:tailEnd type="none" w="med" len="med"/>
                    </a:lnL>
                    <a:lnR w="12700" cap="flat" cmpd="sng" algn="ctr">
                      <a:solidFill>
                        <a:srgbClr val="710000"/>
                      </a:solidFill>
                      <a:prstDash val="solid"/>
                      <a:round/>
                      <a:headEnd type="none" w="med" len="med"/>
                      <a:tailEnd type="none" w="med" len="med"/>
                    </a:lnR>
                    <a:lnT w="12700" cap="flat" cmpd="sng" algn="ctr">
                      <a:solidFill>
                        <a:srgbClr val="710000"/>
                      </a:solidFill>
                      <a:prstDash val="solid"/>
                      <a:round/>
                      <a:headEnd type="none" w="med" len="med"/>
                      <a:tailEnd type="none" w="med" len="med"/>
                    </a:lnT>
                    <a:lnB w="15240" cap="flat" cmpd="sng" algn="ctr">
                      <a:solidFill>
                        <a:srgbClr val="710000"/>
                      </a:solidFill>
                      <a:prstDash val="solid"/>
                      <a:round/>
                      <a:headEnd type="none" w="med" len="med"/>
                      <a:tailEnd type="none" w="med" len="med"/>
                    </a:lnB>
                  </a:tcPr>
                </a:tc>
                <a:tc>
                  <a:txBody>
                    <a:bodyPr/>
                    <a:lstStyle/>
                    <a:p>
                      <a:pPr algn="l"/>
                      <a:r>
                        <a:rPr lang="en-GB" sz="1000" dirty="0">
                          <a:effectLst/>
                          <a:latin typeface="Arial" panose="020B0604020202020204" pitchFamily="34" charset="0"/>
                        </a:rPr>
                        <a:t>Direct effects: plant roots, rhizobia, mycorrhizae, actinomycetes, pathogens, </a:t>
                      </a:r>
                      <a:r>
                        <a:rPr lang="en-GB" sz="1000" dirty="0" err="1">
                          <a:effectLst/>
                          <a:latin typeface="Arial" panose="020B0604020202020204" pitchFamily="34" charset="0"/>
                        </a:rPr>
                        <a:t>phytoparasitic</a:t>
                      </a:r>
                      <a:r>
                        <a:rPr lang="en-GB" sz="1000" dirty="0">
                          <a:effectLst/>
                          <a:latin typeface="Arial" panose="020B0604020202020204" pitchFamily="34" charset="0"/>
                        </a:rPr>
                        <a:t> nematodes, </a:t>
                      </a:r>
                      <a:r>
                        <a:rPr lang="en-GB" sz="1000" dirty="0" err="1">
                          <a:effectLst/>
                          <a:latin typeface="Arial" panose="020B0604020202020204" pitchFamily="34" charset="0"/>
                        </a:rPr>
                        <a:t>rhizophagous</a:t>
                      </a:r>
                      <a:r>
                        <a:rPr lang="en-GB" sz="1000" dirty="0">
                          <a:effectLst/>
                          <a:latin typeface="Arial" panose="020B0604020202020204" pitchFamily="34" charset="0"/>
                        </a:rPr>
                        <a:t> insects, plant-growth promoting rhizosphere micro-organisms, biocontrol agents Indirect effects: most soil biota</a:t>
                      </a:r>
                    </a:p>
                  </a:txBody>
                  <a:tcPr marL="38100" marR="38100" marT="38100" marB="38100">
                    <a:lnL w="12700" cap="flat" cmpd="sng" algn="ctr">
                      <a:solidFill>
                        <a:srgbClr val="710000"/>
                      </a:solidFill>
                      <a:prstDash val="solid"/>
                      <a:round/>
                      <a:headEnd type="none" w="med" len="med"/>
                      <a:tailEnd type="none" w="med" len="med"/>
                    </a:lnL>
                    <a:lnR w="12700" cap="flat" cmpd="sng" algn="ctr">
                      <a:solidFill>
                        <a:srgbClr val="710000"/>
                      </a:solidFill>
                      <a:prstDash val="solid"/>
                      <a:round/>
                      <a:headEnd type="none" w="med" len="med"/>
                      <a:tailEnd type="none" w="med" len="med"/>
                    </a:lnR>
                    <a:lnT w="12700" cap="flat" cmpd="sng" algn="ctr">
                      <a:solidFill>
                        <a:srgbClr val="710000"/>
                      </a:solidFill>
                      <a:prstDash val="solid"/>
                      <a:round/>
                      <a:headEnd type="none" w="med" len="med"/>
                      <a:tailEnd type="none" w="med" len="med"/>
                    </a:lnT>
                    <a:lnB w="15240" cap="flat" cmpd="sng" algn="ctr">
                      <a:solidFill>
                        <a:srgbClr val="710000"/>
                      </a:solidFill>
                      <a:prstDash val="solid"/>
                      <a:round/>
                      <a:headEnd type="none" w="med" len="med"/>
                      <a:tailEnd type="none" w="med" len="med"/>
                    </a:lnB>
                  </a:tcPr>
                </a:tc>
                <a:extLst>
                  <a:ext uri="{0D108BD9-81ED-4DB2-BD59-A6C34878D82A}">
                    <a16:rowId xmlns:a16="http://schemas.microsoft.com/office/drawing/2014/main" val="153294723"/>
                  </a:ext>
                </a:extLst>
              </a:tr>
            </a:tbl>
          </a:graphicData>
        </a:graphic>
      </p:graphicFrame>
      <p:sp>
        <p:nvSpPr>
          <p:cNvPr id="6" name="TextBox 5">
            <a:extLst>
              <a:ext uri="{FF2B5EF4-FFF2-40B4-BE49-F238E27FC236}">
                <a16:creationId xmlns:a16="http://schemas.microsoft.com/office/drawing/2014/main" id="{FC9E699B-2164-7D7B-A847-A506ED941515}"/>
              </a:ext>
            </a:extLst>
          </p:cNvPr>
          <p:cNvSpPr txBox="1"/>
          <p:nvPr/>
        </p:nvSpPr>
        <p:spPr>
          <a:xfrm>
            <a:off x="2260058" y="182735"/>
            <a:ext cx="7671884" cy="1569660"/>
          </a:xfrm>
          <a:prstGeom prst="rect">
            <a:avLst/>
          </a:prstGeom>
          <a:noFill/>
        </p:spPr>
        <p:txBody>
          <a:bodyPr wrap="square">
            <a:spAutoFit/>
          </a:bodyPr>
          <a:lstStyle/>
          <a:p>
            <a:r>
              <a:rPr lang="en-GB" sz="4800" dirty="0"/>
              <a:t>Biology is the driver of soils and therefore grass growth</a:t>
            </a:r>
          </a:p>
        </p:txBody>
      </p:sp>
      <p:sp>
        <p:nvSpPr>
          <p:cNvPr id="7" name="TextBox 6">
            <a:extLst>
              <a:ext uri="{FF2B5EF4-FFF2-40B4-BE49-F238E27FC236}">
                <a16:creationId xmlns:a16="http://schemas.microsoft.com/office/drawing/2014/main" id="{6A32B60F-0183-CDC2-F43B-5D3C64875AC8}"/>
              </a:ext>
            </a:extLst>
          </p:cNvPr>
          <p:cNvSpPr txBox="1"/>
          <p:nvPr/>
        </p:nvSpPr>
        <p:spPr>
          <a:xfrm rot="19966064">
            <a:off x="2320768" y="2441542"/>
            <a:ext cx="7671884" cy="2123658"/>
          </a:xfrm>
          <a:prstGeom prst="rect">
            <a:avLst/>
          </a:prstGeom>
          <a:noFill/>
        </p:spPr>
        <p:txBody>
          <a:bodyPr wrap="square" rtlCol="0">
            <a:spAutoFit/>
          </a:bodyPr>
          <a:lstStyle/>
          <a:p>
            <a:pPr algn="ctr"/>
            <a:r>
              <a:rPr lang="en-GB" sz="6600" dirty="0">
                <a:highlight>
                  <a:srgbClr val="FFFF00"/>
                </a:highlight>
              </a:rPr>
              <a:t>We know this  so lets build it</a:t>
            </a:r>
          </a:p>
        </p:txBody>
      </p:sp>
    </p:spTree>
    <p:extLst>
      <p:ext uri="{BB962C8B-B14F-4D97-AF65-F5344CB8AC3E}">
        <p14:creationId xmlns:p14="http://schemas.microsoft.com/office/powerpoint/2010/main" val="305154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CC5FF2-6BF2-47F5-BBD6-EA16128F0A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198" y="1270000"/>
            <a:ext cx="7377168" cy="5432278"/>
          </a:xfrm>
          <a:prstGeom prst="rect">
            <a:avLst/>
          </a:prstGeom>
        </p:spPr>
      </p:pic>
      <p:sp>
        <p:nvSpPr>
          <p:cNvPr id="2" name="Title 1">
            <a:extLst>
              <a:ext uri="{FF2B5EF4-FFF2-40B4-BE49-F238E27FC236}">
                <a16:creationId xmlns:a16="http://schemas.microsoft.com/office/drawing/2014/main" id="{94DCBDBB-CDB9-4039-B954-8E6461B4E384}"/>
              </a:ext>
            </a:extLst>
          </p:cNvPr>
          <p:cNvSpPr>
            <a:spLocks noGrp="1"/>
          </p:cNvSpPr>
          <p:nvPr>
            <p:ph type="title"/>
          </p:nvPr>
        </p:nvSpPr>
        <p:spPr/>
        <p:txBody>
          <a:bodyPr>
            <a:normAutofit/>
          </a:bodyPr>
          <a:lstStyle/>
          <a:p>
            <a:r>
              <a:rPr lang="en-GB" dirty="0"/>
              <a:t>Ultimately soil is a living, breathing entity and must be treated as such</a:t>
            </a:r>
          </a:p>
        </p:txBody>
      </p:sp>
    </p:spTree>
    <p:extLst>
      <p:ext uri="{BB962C8B-B14F-4D97-AF65-F5344CB8AC3E}">
        <p14:creationId xmlns:p14="http://schemas.microsoft.com/office/powerpoint/2010/main" val="2167045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8FB7C-7262-8962-54F3-36E1D92175C0}"/>
              </a:ext>
            </a:extLst>
          </p:cNvPr>
          <p:cNvSpPr>
            <a:spLocks noGrp="1"/>
          </p:cNvSpPr>
          <p:nvPr>
            <p:ph type="title"/>
          </p:nvPr>
        </p:nvSpPr>
        <p:spPr/>
        <p:txBody>
          <a:bodyPr/>
          <a:lstStyle/>
          <a:p>
            <a:r>
              <a:rPr lang="en-GB" dirty="0"/>
              <a:t>Soil Function – limited by soil type/ health/ structure?</a:t>
            </a:r>
          </a:p>
        </p:txBody>
      </p:sp>
      <p:sp>
        <p:nvSpPr>
          <p:cNvPr id="3" name="Content Placeholder 2">
            <a:extLst>
              <a:ext uri="{FF2B5EF4-FFF2-40B4-BE49-F238E27FC236}">
                <a16:creationId xmlns:a16="http://schemas.microsoft.com/office/drawing/2014/main" id="{554B3FED-BE55-BE9E-9509-6A04F6186436}"/>
              </a:ext>
            </a:extLst>
          </p:cNvPr>
          <p:cNvSpPr>
            <a:spLocks noGrp="1"/>
          </p:cNvSpPr>
          <p:nvPr>
            <p:ph idx="1"/>
          </p:nvPr>
        </p:nvSpPr>
        <p:spPr>
          <a:xfrm>
            <a:off x="622169" y="2086882"/>
            <a:ext cx="10446883" cy="4097102"/>
          </a:xfrm>
        </p:spPr>
        <p:txBody>
          <a:bodyPr/>
          <a:lstStyle/>
          <a:p>
            <a:r>
              <a:rPr lang="en-GB" dirty="0"/>
              <a:t>Nutrient cycling: biological N is much more plant water efficient </a:t>
            </a:r>
          </a:p>
          <a:p>
            <a:r>
              <a:rPr lang="en-GB" dirty="0"/>
              <a:t>Carbon store</a:t>
            </a:r>
          </a:p>
          <a:p>
            <a:r>
              <a:rPr lang="en-GB" dirty="0"/>
              <a:t>Structural stability </a:t>
            </a:r>
          </a:p>
          <a:p>
            <a:r>
              <a:rPr lang="en-GB" dirty="0"/>
              <a:t>Speed of water movement through soil profile</a:t>
            </a:r>
          </a:p>
          <a:p>
            <a:endParaRPr lang="en-GB" dirty="0"/>
          </a:p>
        </p:txBody>
      </p:sp>
      <p:sp>
        <p:nvSpPr>
          <p:cNvPr id="4" name="Title 1">
            <a:extLst>
              <a:ext uri="{FF2B5EF4-FFF2-40B4-BE49-F238E27FC236}">
                <a16:creationId xmlns:a16="http://schemas.microsoft.com/office/drawing/2014/main" id="{27B450C8-BF8F-C0AD-34E1-1E9CB8342569}"/>
              </a:ext>
            </a:extLst>
          </p:cNvPr>
          <p:cNvSpPr txBox="1">
            <a:spLocks/>
          </p:cNvSpPr>
          <p:nvPr/>
        </p:nvSpPr>
        <p:spPr>
          <a:xfrm>
            <a:off x="1588167" y="4353977"/>
            <a:ext cx="9480885" cy="1238301"/>
          </a:xfrm>
          <a:prstGeom prst="rect">
            <a:avLst/>
          </a:prstGeom>
        </p:spPr>
        <p:txBody>
          <a:bodyPr/>
          <a:lstStyle>
            <a:lvl1pPr algn="l" defTabSz="914400" rtl="0" eaLnBrk="1" latinLnBrk="0" hangingPunct="1">
              <a:lnSpc>
                <a:spcPct val="90000"/>
              </a:lnSpc>
              <a:spcBef>
                <a:spcPct val="0"/>
              </a:spcBef>
              <a:buNone/>
              <a:defRPr sz="4400" kern="1200">
                <a:solidFill>
                  <a:srgbClr val="1A183F"/>
                </a:solidFill>
                <a:latin typeface="+mj-lt"/>
                <a:ea typeface="+mj-ea"/>
                <a:cs typeface="+mj-cs"/>
              </a:defRPr>
            </a:lvl1pPr>
          </a:lstStyle>
          <a:p>
            <a:r>
              <a:rPr lang="en-GB" dirty="0"/>
              <a:t>All influenced by management</a:t>
            </a:r>
          </a:p>
        </p:txBody>
      </p:sp>
    </p:spTree>
    <p:extLst>
      <p:ext uri="{BB962C8B-B14F-4D97-AF65-F5344CB8AC3E}">
        <p14:creationId xmlns:p14="http://schemas.microsoft.com/office/powerpoint/2010/main" val="186377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17802</TotalTime>
  <Words>1277</Words>
  <Application>Microsoft Office PowerPoint</Application>
  <PresentationFormat>Widescreen</PresentationFormat>
  <Paragraphs>154</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Trebuchet MS</vt:lpstr>
      <vt:lpstr>var(--global-heading-font-family)</vt:lpstr>
      <vt:lpstr>Office Theme</vt:lpstr>
      <vt:lpstr>PowerPoint Presentation</vt:lpstr>
      <vt:lpstr>Soil Biology in Lawn turf Ian Robertson</vt:lpstr>
      <vt:lpstr>Look what's over the hill!</vt:lpstr>
      <vt:lpstr>Biggest asset to lawncare is you and your management of the soil </vt:lpstr>
      <vt:lpstr>PowerPoint Presentation</vt:lpstr>
      <vt:lpstr>PowerPoint Presentation</vt:lpstr>
      <vt:lpstr>PowerPoint Presentation</vt:lpstr>
      <vt:lpstr>Ultimately soil is a living, breathing entity and must be treated as such</vt:lpstr>
      <vt:lpstr>Soil Function – limited by soil type/ health/ structure?</vt:lpstr>
      <vt:lpstr>PowerPoint Presentation</vt:lpstr>
      <vt:lpstr>PowerPoint Presentation</vt:lpstr>
      <vt:lpstr>PowerPoint Presentation</vt:lpstr>
      <vt:lpstr>PowerPoint Presentation</vt:lpstr>
      <vt:lpstr>PowerPoint Presentation</vt:lpstr>
      <vt:lpstr>3. Biology</vt:lpstr>
      <vt:lpstr>Can’t stop it so you must capture it.</vt:lpstr>
      <vt:lpstr>Decomposition of organic matter is largely a biological process that occurs naturally. Its speed is determined by three major factors: soil organisms, the physical environment and the quality of the organic matter (Brussaard, 1994).</vt:lpstr>
      <vt:lpstr>PowerPoint Presentation</vt:lpstr>
      <vt:lpstr>PowerPoint Presentation</vt:lpstr>
      <vt:lpstr>How do nutrients get in to the plant? Focus on Mass flow= soil functionality </vt:lpstr>
      <vt:lpstr>PowerPoint Presentation</vt:lpstr>
      <vt:lpstr>Measure the biology</vt:lpstr>
      <vt:lpstr>SOIL LIFE MONITOR (PLFA)</vt:lpstr>
      <vt:lpstr>PowerPoint Presentation</vt:lpstr>
      <vt:lpstr>Summary</vt:lpstr>
      <vt:lpstr>What can I add over and above my normal program?</vt:lpstr>
      <vt:lpstr>Thank you  Ian Robertson 07970286420  ian@soiladvice.com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Martyn Fresher</dc:creator>
  <cp:lastModifiedBy>Catherine Hopkins</cp:lastModifiedBy>
  <cp:revision>17</cp:revision>
  <dcterms:created xsi:type="dcterms:W3CDTF">2022-08-26T14:51:08Z</dcterms:created>
  <dcterms:modified xsi:type="dcterms:W3CDTF">2023-01-27T11:15:26Z</dcterms:modified>
</cp:coreProperties>
</file>