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9" r:id="rId11"/>
    <p:sldId id="266" r:id="rId12"/>
    <p:sldId id="268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D84-46B6-A2A1-875C6DF9CBB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84-46B6-A2A1-875C6DF9CBB6}"/>
              </c:ext>
            </c:extLst>
          </c:dPt>
          <c:cat>
            <c:strRef>
              <c:f>Sheet1!$A$2:$A$3</c:f>
              <c:strCache>
                <c:ptCount val="2"/>
                <c:pt idx="0">
                  <c:v>Costs 80%</c:v>
                </c:pt>
                <c:pt idx="1">
                  <c:v>Profit 20%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4-46B6-A2A1-875C6DF9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D84-46B6-A2A1-875C6DF9CBB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84-46B6-A2A1-875C6DF9CBB6}"/>
              </c:ext>
            </c:extLst>
          </c:dPt>
          <c:cat>
            <c:strRef>
              <c:f>Sheet1!$A$2:$A$3</c:f>
              <c:strCache>
                <c:ptCount val="2"/>
                <c:pt idx="0">
                  <c:v>Costs 94.4%</c:v>
                </c:pt>
                <c:pt idx="1">
                  <c:v>Profit 5.6%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94.4</c:v>
                </c:pt>
                <c:pt idx="1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4-46B6-A2A1-875C6DF9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0.64625</cdr:x>
      <cdr:y>0.57</cdr:y>
    </cdr:from>
    <cdr:to>
      <cdr:x>0.7575</cdr:x>
      <cdr:y>0.6268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5252720" y="3088640"/>
          <a:ext cx="904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Fuel</a:t>
          </a:r>
        </a:p>
      </cdr:txBody>
    </cdr:sp>
  </cdr:relSizeAnchor>
  <cdr:relSizeAnchor xmlns:cdr="http://schemas.openxmlformats.org/drawingml/2006/chartDrawing">
    <cdr:from>
      <cdr:x>0.29058</cdr:x>
      <cdr:y>0.60934</cdr:y>
    </cdr:from>
    <cdr:to>
      <cdr:x>0.46059</cdr:x>
      <cdr:y>0.67646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2164030" y="2794157"/>
          <a:ext cx="126610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Maintenance</a:t>
          </a:r>
        </a:p>
      </cdr:txBody>
    </cdr:sp>
  </cdr:relSizeAnchor>
  <cdr:relSizeAnchor xmlns:cdr="http://schemas.openxmlformats.org/drawingml/2006/chartDrawing">
    <cdr:from>
      <cdr:x>0.28424</cdr:x>
      <cdr:y>0.4524</cdr:y>
    </cdr:from>
    <cdr:to>
      <cdr:x>0.43361</cdr:x>
      <cdr:y>0.5092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2116814" y="2074491"/>
          <a:ext cx="1112400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Bank Charges</a:t>
          </a:r>
        </a:p>
      </cdr:txBody>
    </cdr:sp>
  </cdr:relSizeAnchor>
  <cdr:relSizeAnchor xmlns:cdr="http://schemas.openxmlformats.org/drawingml/2006/chartDrawing">
    <cdr:from>
      <cdr:x>0.44437</cdr:x>
      <cdr:y>0.67978</cdr:y>
    </cdr:from>
    <cdr:to>
      <cdr:x>0.55563</cdr:x>
      <cdr:y>0.73658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309385" y="3117164"/>
          <a:ext cx="828510" cy="2604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NI</a:t>
          </a:r>
        </a:p>
      </cdr:txBody>
    </cdr:sp>
  </cdr:relSizeAnchor>
  <cdr:relSizeAnchor xmlns:cdr="http://schemas.openxmlformats.org/drawingml/2006/chartDrawing">
    <cdr:from>
      <cdr:x>0.46541</cdr:x>
      <cdr:y>0.46934</cdr:y>
    </cdr:from>
    <cdr:to>
      <cdr:x>0.60416</cdr:x>
      <cdr:y>0.52614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466065" y="2152158"/>
          <a:ext cx="1033310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Insurances</a:t>
          </a:r>
        </a:p>
      </cdr:txBody>
    </cdr:sp>
  </cdr:relSizeAnchor>
  <cdr:relSizeAnchor xmlns:cdr="http://schemas.openxmlformats.org/drawingml/2006/chartDrawing">
    <cdr:from>
      <cdr:x>0.53479</cdr:x>
      <cdr:y>0.35446</cdr:y>
    </cdr:from>
    <cdr:to>
      <cdr:x>0.64604</cdr:x>
      <cdr:y>0.41125</cdr:y>
    </cdr:to>
    <cdr:sp macro="" textlink="">
      <cdr:nvSpPr>
        <cdr:cNvPr id="8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982720" y="1625377"/>
          <a:ext cx="828509" cy="2604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Fees</a:t>
          </a:r>
        </a:p>
      </cdr:txBody>
    </cdr:sp>
  </cdr:relSizeAnchor>
  <cdr:relSizeAnchor xmlns:cdr="http://schemas.openxmlformats.org/drawingml/2006/chartDrawing">
    <cdr:from>
      <cdr:x>0.59136</cdr:x>
      <cdr:y>0.26949</cdr:y>
    </cdr:from>
    <cdr:to>
      <cdr:x>0.74074</cdr:x>
      <cdr:y>0.32629</cdr:y>
    </cdr:to>
    <cdr:sp macro="" textlink="">
      <cdr:nvSpPr>
        <cdr:cNvPr id="9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4404004" y="1235751"/>
          <a:ext cx="1112475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Marketing</a:t>
          </a:r>
        </a:p>
      </cdr:txBody>
    </cdr:sp>
  </cdr:relSizeAnchor>
  <cdr:relSizeAnchor xmlns:cdr="http://schemas.openxmlformats.org/drawingml/2006/chartDrawing">
    <cdr:from>
      <cdr:x>0.52165</cdr:x>
      <cdr:y>0.10329</cdr:y>
    </cdr:from>
    <cdr:to>
      <cdr:x>0.63478</cdr:x>
      <cdr:y>0.19985</cdr:y>
    </cdr:to>
    <cdr:sp macro="" textlink="">
      <cdr:nvSpPr>
        <cdr:cNvPr id="10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884876" y="473647"/>
          <a:ext cx="842511" cy="442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Motor Vehicles</a:t>
          </a:r>
        </a:p>
      </cdr:txBody>
    </cdr:sp>
  </cdr:relSizeAnchor>
  <cdr:relSizeAnchor xmlns:cdr="http://schemas.openxmlformats.org/drawingml/2006/chartDrawing">
    <cdr:from>
      <cdr:x>0.44478</cdr:x>
      <cdr:y>0.75751</cdr:y>
    </cdr:from>
    <cdr:to>
      <cdr:x>0.59853</cdr:x>
      <cdr:y>0.81431</cdr:y>
    </cdr:to>
    <cdr:sp macro="" textlink="">
      <cdr:nvSpPr>
        <cdr:cNvPr id="11" name="TextBox 4">
          <a:extLst xmlns:a="http://schemas.openxmlformats.org/drawingml/2006/main">
            <a:ext uri="{FF2B5EF4-FFF2-40B4-BE49-F238E27FC236}">
              <a16:creationId xmlns:a16="http://schemas.microsoft.com/office/drawing/2014/main" id="{AD6F6E09-9525-0DF2-15D4-89844E87279A}"/>
            </a:ext>
          </a:extLst>
        </cdr:cNvPr>
        <cdr:cNvSpPr txBox="1"/>
      </cdr:nvSpPr>
      <cdr:spPr>
        <a:xfrm xmlns:a="http://schemas.openxmlformats.org/drawingml/2006/main">
          <a:off x="3312366" y="3473617"/>
          <a:ext cx="1145020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Office costs</a:t>
          </a:r>
        </a:p>
      </cdr:txBody>
    </cdr:sp>
  </cdr:relSizeAnchor>
  <cdr:relSizeAnchor xmlns:cdr="http://schemas.openxmlformats.org/drawingml/2006/chartDrawing">
    <cdr:from>
      <cdr:x>0.60624</cdr:x>
      <cdr:y>0.43318</cdr:y>
    </cdr:from>
    <cdr:to>
      <cdr:x>0.75812</cdr:x>
      <cdr:y>0.48998</cdr:y>
    </cdr:to>
    <cdr:sp macro="" textlink="">
      <cdr:nvSpPr>
        <cdr:cNvPr id="12" name="TextBox 4">
          <a:extLst xmlns:a="http://schemas.openxmlformats.org/drawingml/2006/main">
            <a:ext uri="{FF2B5EF4-FFF2-40B4-BE49-F238E27FC236}">
              <a16:creationId xmlns:a16="http://schemas.microsoft.com/office/drawing/2014/main" id="{0BAD92A1-1F7A-B6D7-560C-A4C4BE596328}"/>
            </a:ext>
          </a:extLst>
        </cdr:cNvPr>
        <cdr:cNvSpPr txBox="1"/>
      </cdr:nvSpPr>
      <cdr:spPr>
        <a:xfrm xmlns:a="http://schemas.openxmlformats.org/drawingml/2006/main">
          <a:off x="4514863" y="1986369"/>
          <a:ext cx="1131093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Accountancy</a:t>
          </a:r>
        </a:p>
      </cdr:txBody>
    </cdr:sp>
  </cdr:relSizeAnchor>
  <cdr:relSizeAnchor xmlns:cdr="http://schemas.openxmlformats.org/drawingml/2006/chartDrawing">
    <cdr:from>
      <cdr:x>0.52165</cdr:x>
      <cdr:y>0.63774</cdr:y>
    </cdr:from>
    <cdr:to>
      <cdr:x>0.69352</cdr:x>
      <cdr:y>0.69454</cdr:y>
    </cdr:to>
    <cdr:sp macro="" textlink="">
      <cdr:nvSpPr>
        <cdr:cNvPr id="13" name="TextBox 4">
          <a:extLst xmlns:a="http://schemas.openxmlformats.org/drawingml/2006/main">
            <a:ext uri="{FF2B5EF4-FFF2-40B4-BE49-F238E27FC236}">
              <a16:creationId xmlns:a16="http://schemas.microsoft.com/office/drawing/2014/main" id="{0BAD92A1-1F7A-B6D7-560C-A4C4BE596328}"/>
            </a:ext>
          </a:extLst>
        </cdr:cNvPr>
        <cdr:cNvSpPr txBox="1"/>
      </cdr:nvSpPr>
      <cdr:spPr>
        <a:xfrm xmlns:a="http://schemas.openxmlformats.org/drawingml/2006/main">
          <a:off x="3884876" y="2924387"/>
          <a:ext cx="1279964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Miscellaneous</a:t>
          </a:r>
        </a:p>
      </cdr:txBody>
    </cdr:sp>
  </cdr:relSizeAnchor>
  <cdr:relSizeAnchor xmlns:cdr="http://schemas.openxmlformats.org/drawingml/2006/chartDrawing">
    <cdr:from>
      <cdr:x>0.42532</cdr:x>
      <cdr:y>0.56218</cdr:y>
    </cdr:from>
    <cdr:to>
      <cdr:x>0.57468</cdr:x>
      <cdr:y>0.61898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CB4D74EA-5DED-104C-3027-C95F6F71E96E}"/>
            </a:ext>
          </a:extLst>
        </cdr:cNvPr>
        <cdr:cNvSpPr txBox="1"/>
      </cdr:nvSpPr>
      <cdr:spPr>
        <a:xfrm xmlns:a="http://schemas.openxmlformats.org/drawingml/2006/main">
          <a:off x="3167440" y="2577902"/>
          <a:ext cx="1112400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Purchases</a:t>
          </a:r>
        </a:p>
      </cdr:txBody>
    </cdr:sp>
  </cdr:relSizeAnchor>
  <cdr:relSizeAnchor xmlns:cdr="http://schemas.openxmlformats.org/drawingml/2006/chartDrawing">
    <cdr:from>
      <cdr:x>0.35063</cdr:x>
      <cdr:y>0.19364</cdr:y>
    </cdr:from>
    <cdr:to>
      <cdr:x>0.5</cdr:x>
      <cdr:y>0.25044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CB4D74EA-5DED-104C-3027-C95F6F71E96E}"/>
            </a:ext>
          </a:extLst>
        </cdr:cNvPr>
        <cdr:cNvSpPr txBox="1"/>
      </cdr:nvSpPr>
      <cdr:spPr>
        <a:xfrm xmlns:a="http://schemas.openxmlformats.org/drawingml/2006/main">
          <a:off x="2611239" y="887948"/>
          <a:ext cx="1112401" cy="2604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chemeClr val="bg1"/>
              </a:solidFill>
            </a:rPr>
            <a:t>Pre-Tax Profit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0.64625</cdr:x>
      <cdr:y>0.57</cdr:y>
    </cdr:from>
    <cdr:to>
      <cdr:x>0.7575</cdr:x>
      <cdr:y>0.6268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5252720" y="3088640"/>
          <a:ext cx="90424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Fuel</a:t>
          </a:r>
        </a:p>
      </cdr:txBody>
    </cdr:sp>
  </cdr:relSizeAnchor>
  <cdr:relSizeAnchor xmlns:cdr="http://schemas.openxmlformats.org/drawingml/2006/chartDrawing">
    <cdr:from>
      <cdr:x>0.29058</cdr:x>
      <cdr:y>0.60934</cdr:y>
    </cdr:from>
    <cdr:to>
      <cdr:x>0.46093</cdr:x>
      <cdr:y>0.67646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2164031" y="2794157"/>
          <a:ext cx="12686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Maintenance</a:t>
          </a:r>
        </a:p>
      </cdr:txBody>
    </cdr:sp>
  </cdr:relSizeAnchor>
  <cdr:relSizeAnchor xmlns:cdr="http://schemas.openxmlformats.org/drawingml/2006/chartDrawing">
    <cdr:from>
      <cdr:x>0.3088</cdr:x>
      <cdr:y>0.25201</cdr:y>
    </cdr:from>
    <cdr:to>
      <cdr:x>0.45817</cdr:x>
      <cdr:y>0.30881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2299695" y="1155617"/>
          <a:ext cx="1112400" cy="2604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Bank Charges</a:t>
          </a:r>
        </a:p>
      </cdr:txBody>
    </cdr:sp>
  </cdr:relSizeAnchor>
  <cdr:relSizeAnchor xmlns:cdr="http://schemas.openxmlformats.org/drawingml/2006/chartDrawing">
    <cdr:from>
      <cdr:x>0.44437</cdr:x>
      <cdr:y>0.67978</cdr:y>
    </cdr:from>
    <cdr:to>
      <cdr:x>0.55563</cdr:x>
      <cdr:y>0.73658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309385" y="3117164"/>
          <a:ext cx="828510" cy="2604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NI</a:t>
          </a:r>
        </a:p>
      </cdr:txBody>
    </cdr:sp>
  </cdr:relSizeAnchor>
  <cdr:relSizeAnchor xmlns:cdr="http://schemas.openxmlformats.org/drawingml/2006/chartDrawing">
    <cdr:from>
      <cdr:x>0.31671</cdr:x>
      <cdr:y>0.4432</cdr:y>
    </cdr:from>
    <cdr:to>
      <cdr:x>0.45546</cdr:x>
      <cdr:y>0.5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2358599" y="2032314"/>
          <a:ext cx="1033310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Insurances</a:t>
          </a:r>
        </a:p>
      </cdr:txBody>
    </cdr:sp>
  </cdr:relSizeAnchor>
  <cdr:relSizeAnchor xmlns:cdr="http://schemas.openxmlformats.org/drawingml/2006/chartDrawing">
    <cdr:from>
      <cdr:x>0.53479</cdr:x>
      <cdr:y>0.35446</cdr:y>
    </cdr:from>
    <cdr:to>
      <cdr:x>0.64604</cdr:x>
      <cdr:y>0.41125</cdr:y>
    </cdr:to>
    <cdr:sp macro="" textlink="">
      <cdr:nvSpPr>
        <cdr:cNvPr id="8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982720" y="1625377"/>
          <a:ext cx="828509" cy="2604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Fees</a:t>
          </a:r>
        </a:p>
      </cdr:txBody>
    </cdr:sp>
  </cdr:relSizeAnchor>
  <cdr:relSizeAnchor xmlns:cdr="http://schemas.openxmlformats.org/drawingml/2006/chartDrawing">
    <cdr:from>
      <cdr:x>0.59136</cdr:x>
      <cdr:y>0.26949</cdr:y>
    </cdr:from>
    <cdr:to>
      <cdr:x>0.74074</cdr:x>
      <cdr:y>0.32629</cdr:y>
    </cdr:to>
    <cdr:sp macro="" textlink="">
      <cdr:nvSpPr>
        <cdr:cNvPr id="9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4404004" y="1235751"/>
          <a:ext cx="1112475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Marketing</a:t>
          </a:r>
        </a:p>
      </cdr:txBody>
    </cdr:sp>
  </cdr:relSizeAnchor>
  <cdr:relSizeAnchor xmlns:cdr="http://schemas.openxmlformats.org/drawingml/2006/chartDrawing">
    <cdr:from>
      <cdr:x>0.52165</cdr:x>
      <cdr:y>0.10329</cdr:y>
    </cdr:from>
    <cdr:to>
      <cdr:x>0.63478</cdr:x>
      <cdr:y>0.19985</cdr:y>
    </cdr:to>
    <cdr:sp macro="" textlink="">
      <cdr:nvSpPr>
        <cdr:cNvPr id="10" name="TextBox 4">
          <a:extLst xmlns:a="http://schemas.openxmlformats.org/drawingml/2006/main">
            <a:ext uri="{FF2B5EF4-FFF2-40B4-BE49-F238E27FC236}">
              <a16:creationId xmlns:a16="http://schemas.microsoft.com/office/drawing/2014/main" id="{2A257692-F391-1FD2-7D81-87258349B832}"/>
            </a:ext>
          </a:extLst>
        </cdr:cNvPr>
        <cdr:cNvSpPr txBox="1"/>
      </cdr:nvSpPr>
      <cdr:spPr>
        <a:xfrm xmlns:a="http://schemas.openxmlformats.org/drawingml/2006/main">
          <a:off x="3884876" y="473647"/>
          <a:ext cx="842511" cy="4427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Motor Vehicles</a:t>
          </a:r>
        </a:p>
      </cdr:txBody>
    </cdr:sp>
  </cdr:relSizeAnchor>
  <cdr:relSizeAnchor xmlns:cdr="http://schemas.openxmlformats.org/drawingml/2006/chartDrawing">
    <cdr:from>
      <cdr:x>0.44478</cdr:x>
      <cdr:y>0.75751</cdr:y>
    </cdr:from>
    <cdr:to>
      <cdr:x>0.59853</cdr:x>
      <cdr:y>0.81431</cdr:y>
    </cdr:to>
    <cdr:sp macro="" textlink="">
      <cdr:nvSpPr>
        <cdr:cNvPr id="11" name="TextBox 4">
          <a:extLst xmlns:a="http://schemas.openxmlformats.org/drawingml/2006/main">
            <a:ext uri="{FF2B5EF4-FFF2-40B4-BE49-F238E27FC236}">
              <a16:creationId xmlns:a16="http://schemas.microsoft.com/office/drawing/2014/main" id="{AD6F6E09-9525-0DF2-15D4-89844E87279A}"/>
            </a:ext>
          </a:extLst>
        </cdr:cNvPr>
        <cdr:cNvSpPr txBox="1"/>
      </cdr:nvSpPr>
      <cdr:spPr>
        <a:xfrm xmlns:a="http://schemas.openxmlformats.org/drawingml/2006/main">
          <a:off x="3312366" y="3473617"/>
          <a:ext cx="1145020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Office costs</a:t>
          </a:r>
        </a:p>
      </cdr:txBody>
    </cdr:sp>
  </cdr:relSizeAnchor>
  <cdr:relSizeAnchor xmlns:cdr="http://schemas.openxmlformats.org/drawingml/2006/chartDrawing">
    <cdr:from>
      <cdr:x>0.60624</cdr:x>
      <cdr:y>0.43318</cdr:y>
    </cdr:from>
    <cdr:to>
      <cdr:x>0.75812</cdr:x>
      <cdr:y>0.48998</cdr:y>
    </cdr:to>
    <cdr:sp macro="" textlink="">
      <cdr:nvSpPr>
        <cdr:cNvPr id="12" name="TextBox 4">
          <a:extLst xmlns:a="http://schemas.openxmlformats.org/drawingml/2006/main">
            <a:ext uri="{FF2B5EF4-FFF2-40B4-BE49-F238E27FC236}">
              <a16:creationId xmlns:a16="http://schemas.microsoft.com/office/drawing/2014/main" id="{0BAD92A1-1F7A-B6D7-560C-A4C4BE596328}"/>
            </a:ext>
          </a:extLst>
        </cdr:cNvPr>
        <cdr:cNvSpPr txBox="1"/>
      </cdr:nvSpPr>
      <cdr:spPr>
        <a:xfrm xmlns:a="http://schemas.openxmlformats.org/drawingml/2006/main">
          <a:off x="4514863" y="1986369"/>
          <a:ext cx="1131093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Accountancy</a:t>
          </a:r>
        </a:p>
      </cdr:txBody>
    </cdr:sp>
  </cdr:relSizeAnchor>
  <cdr:relSizeAnchor xmlns:cdr="http://schemas.openxmlformats.org/drawingml/2006/chartDrawing">
    <cdr:from>
      <cdr:x>0.52165</cdr:x>
      <cdr:y>0.63774</cdr:y>
    </cdr:from>
    <cdr:to>
      <cdr:x>0.69352</cdr:x>
      <cdr:y>0.69454</cdr:y>
    </cdr:to>
    <cdr:sp macro="" textlink="">
      <cdr:nvSpPr>
        <cdr:cNvPr id="13" name="TextBox 4">
          <a:extLst xmlns:a="http://schemas.openxmlformats.org/drawingml/2006/main">
            <a:ext uri="{FF2B5EF4-FFF2-40B4-BE49-F238E27FC236}">
              <a16:creationId xmlns:a16="http://schemas.microsoft.com/office/drawing/2014/main" id="{0BAD92A1-1F7A-B6D7-560C-A4C4BE596328}"/>
            </a:ext>
          </a:extLst>
        </cdr:cNvPr>
        <cdr:cNvSpPr txBox="1"/>
      </cdr:nvSpPr>
      <cdr:spPr>
        <a:xfrm xmlns:a="http://schemas.openxmlformats.org/drawingml/2006/main">
          <a:off x="3884876" y="2924387"/>
          <a:ext cx="1279964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Miscellaneous</a:t>
          </a:r>
        </a:p>
      </cdr:txBody>
    </cdr:sp>
  </cdr:relSizeAnchor>
  <cdr:relSizeAnchor xmlns:cdr="http://schemas.openxmlformats.org/drawingml/2006/chartDrawing">
    <cdr:from>
      <cdr:x>0.42532</cdr:x>
      <cdr:y>0.54438</cdr:y>
    </cdr:from>
    <cdr:to>
      <cdr:x>0.57468</cdr:x>
      <cdr:y>0.60118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CB4D74EA-5DED-104C-3027-C95F6F71E96E}"/>
            </a:ext>
          </a:extLst>
        </cdr:cNvPr>
        <cdr:cNvSpPr txBox="1"/>
      </cdr:nvSpPr>
      <cdr:spPr>
        <a:xfrm xmlns:a="http://schemas.openxmlformats.org/drawingml/2006/main">
          <a:off x="3167477" y="2496288"/>
          <a:ext cx="1112326" cy="2604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Purchases</a:t>
          </a:r>
        </a:p>
      </cdr:txBody>
    </cdr:sp>
  </cdr:relSizeAnchor>
  <cdr:relSizeAnchor xmlns:cdr="http://schemas.openxmlformats.org/drawingml/2006/chartDrawing">
    <cdr:from>
      <cdr:x>0.42225</cdr:x>
      <cdr:y>0.06091</cdr:y>
    </cdr:from>
    <cdr:to>
      <cdr:x>0.52046</cdr:x>
      <cdr:y>0.16158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CB4D74EA-5DED-104C-3027-C95F6F71E96E}"/>
            </a:ext>
          </a:extLst>
        </cdr:cNvPr>
        <cdr:cNvSpPr txBox="1"/>
      </cdr:nvSpPr>
      <cdr:spPr>
        <a:xfrm xmlns:a="http://schemas.openxmlformats.org/drawingml/2006/main">
          <a:off x="3144640" y="279284"/>
          <a:ext cx="731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solidFill>
                <a:schemeClr val="bg1"/>
              </a:solidFill>
            </a:rPr>
            <a:t>Pre-Tax Profit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53A8-6450-4493-8F12-D4E3A228CCE6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DB94C-0858-45FE-87E5-B0C169F554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5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FB91-C39B-E495-B298-8A8A8186D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69FA0-880C-9C5E-02AC-957E6178B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28BB-9BD2-F517-6094-7E5CFA7B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FBAF-61C6-9254-26E6-91772DBF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4EA7-9FC7-D15A-65B9-F940E198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5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DB06-FDE7-6600-93D8-F744568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0B1CC-21E2-19EA-1C25-F02CC0DA0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4AE3-3167-64A4-5A20-CC4FE90B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C5B5-969F-F250-E789-5FF8B066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39A2-94A4-677C-B3CC-BEE9343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4A3B2-5817-EA08-6A27-DB7CCAA1F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C6658-DA44-5DCF-2535-7ACBA8D4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A90A9-2F73-7190-1D64-ED676045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D388C-8790-B232-4403-682E819C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7D125-EB34-C33D-8D98-C86EBFEE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5699-6D24-898D-83C1-EF117BBF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DB10-7308-07C9-A8AD-B902786C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95A18-140E-DC1D-7CAC-7E7B53AB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D0E7-15E2-CD7B-D443-532C48DA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3BED-BFC3-14DC-BEA7-F19AEC03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C67A-C8F3-D2D2-25A2-EA47F03D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CB263-A6BD-0EE8-094F-F2C0AB3EB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DA7B4-6D6B-6203-FF69-DE3B3DBD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BA0A-9106-7E67-F6A6-89A520BE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74BC-2ED4-099A-F8B5-7F0A5DE4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9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8F7A-FBB0-FD89-BE5E-7B0A7EB5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2E80-FE52-39F4-110B-58D248282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43312-98B0-8A9C-A5BB-81670DF41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7CDC4-7531-01BB-536C-D9CA0D37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A767F-36D3-0CF9-9B4F-1BB76257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D17B-5FC1-6FED-5531-FA8C6578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679A-CDFD-C064-CA67-F3D366CD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8D83F-5EB2-E78D-7BF9-9F69A9BB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86BE-F611-FAB9-78BB-A76AA96FB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AB56D-A214-3E07-4F76-304B5D025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9594A-44E5-E5AD-CA4E-AF857FC89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6BD1C-A391-C182-EDBC-E39AD4C5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6781F-0334-1CE5-53AD-474BED0F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90E7A-6188-A143-BA5C-C490DCB5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8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441E-8530-6055-0116-03E38BB3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D69B1-1A39-FBE5-77B3-D8B3276C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8920F-A540-5C9E-461F-FCE02580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99A16-88F0-006E-09BA-708FE466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2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DA4D8-2555-5A1E-94C4-C79BCA9B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54E5-2F67-324D-5C89-85940D15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463FA-67C4-460C-F6E5-21B32E92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0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4FD3-2840-F602-66D0-3D8A393B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0516-B5C7-9FEE-84B7-45CA43A7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84F6E-A16C-A64D-5D9C-0EDA84431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2E524-689E-3205-948D-2E18B1EE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D9226-C55A-E81B-4283-42BF7D61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BF576-B07E-15A7-3F64-F71FAD99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9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3020-B903-4CC0-F7C4-BE7B3345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EE97A-FE4F-63B4-7311-CE697AC72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3AF45-B2C7-54DC-C629-07FBEF11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52DE6-7CA4-57ED-21BD-02078200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7B944-EE85-98B8-649A-D717E3E4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4EADB-14D3-BCB7-E969-9CB537CD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352FD-BDF9-8103-3C67-8883C35C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A7CC7-F08B-A2D0-72C4-C16F6DF4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9C839-7218-ACEB-C410-4D9990FAE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75A2-43E4-44F6-BE18-39F3F2AD531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C1A92-6053-9916-70E3-34685012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0AE9-DAD2-21E8-426A-7839885D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2BC6-C590-4F86-9EDC-97743B21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FE9883-16BF-DBC0-2EB8-CBA903FB4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979" y="2341373"/>
            <a:ext cx="9144000" cy="1087627"/>
          </a:xfrm>
        </p:spPr>
        <p:txBody>
          <a:bodyPr>
            <a:normAutofit fontScale="92500" lnSpcReduction="20000"/>
          </a:bodyPr>
          <a:lstStyle/>
          <a:p>
            <a:r>
              <a:rPr lang="en-GB" sz="4400" b="1" dirty="0"/>
              <a:t>Adapting your Business For The Unknown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FFFF97-3AA8-931D-4D51-0FC6F6323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4" y="-261173"/>
            <a:ext cx="4967541" cy="2602546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9888D68-1EFE-049D-CF65-4AB3F7A9E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6" y="3422993"/>
            <a:ext cx="4400729" cy="31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5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968-3B06-3DF4-C654-77607B22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Rising Costs = Rising Overheads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E5ED8-68D6-0612-9581-BB2BBA51B888}"/>
              </a:ext>
            </a:extLst>
          </p:cNvPr>
          <p:cNvSpPr txBox="1"/>
          <p:nvPr/>
        </p:nvSpPr>
        <p:spPr>
          <a:xfrm>
            <a:off x="1778000" y="1690688"/>
            <a:ext cx="89883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Industry Overview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Key products and costs rising to multiple times that of inflation.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Virtually all non-industry specific costs are rising with inflation.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Customer cancellations/churn likely to be higher due to the cost of living.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Cost of acquiring new customers rising due to lower conversions.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Extreme weather potentially causing financial loss.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74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D9F976-05FD-D2A4-C4BE-8E3733EE7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477875"/>
              </p:ext>
            </p:extLst>
          </p:nvPr>
        </p:nvGraphicFramePr>
        <p:xfrm>
          <a:off x="2153920" y="504613"/>
          <a:ext cx="7447280" cy="458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9F24D1-5E59-7B66-56B2-6347319DA070}"/>
              </a:ext>
            </a:extLst>
          </p:cNvPr>
          <p:cNvSpPr txBox="1"/>
          <p:nvPr/>
        </p:nvSpPr>
        <p:spPr>
          <a:xfrm>
            <a:off x="591269" y="88407"/>
            <a:ext cx="1081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Jimmy’s Lawn Care (fictitious) – Turnover 300k per year in 2021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9119F8BF-4CA4-9169-8947-51AD70DED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48172"/>
              </p:ext>
            </p:extLst>
          </p:nvPr>
        </p:nvGraphicFramePr>
        <p:xfrm>
          <a:off x="2313940" y="5161280"/>
          <a:ext cx="75641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204">
                  <a:extLst>
                    <a:ext uri="{9D8B030D-6E8A-4147-A177-3AD203B41FA5}">
                      <a16:colId xmlns:a16="http://schemas.microsoft.com/office/drawing/2014/main" val="1667860481"/>
                    </a:ext>
                  </a:extLst>
                </a:gridCol>
                <a:gridCol w="3793916">
                  <a:extLst>
                    <a:ext uri="{9D8B030D-6E8A-4147-A177-3AD203B41FA5}">
                      <a16:colId xmlns:a16="http://schemas.microsoft.com/office/drawing/2014/main" val="2139816095"/>
                    </a:ext>
                  </a:extLst>
                </a:gridCol>
              </a:tblGrid>
              <a:tr h="260096">
                <a:tc>
                  <a:txBody>
                    <a:bodyPr/>
                    <a:lstStyle/>
                    <a:p>
                      <a:r>
                        <a:rPr lang="en-GB" dirty="0"/>
                        <a:t>Jimmy’s Lawn Care 2021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09589"/>
                  </a:ext>
                </a:extLst>
              </a:tr>
              <a:tr h="26009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Turnover 2021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£300,000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28278"/>
                  </a:ext>
                </a:extLst>
              </a:tr>
              <a:tr h="26009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Overheads/Costs = 80%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£240,000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81853"/>
                  </a:ext>
                </a:extLst>
              </a:tr>
              <a:tr h="26009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Net profit before tax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£60,000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9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69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D9F976-05FD-D2A4-C4BE-8E3733EE7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228631"/>
              </p:ext>
            </p:extLst>
          </p:nvPr>
        </p:nvGraphicFramePr>
        <p:xfrm>
          <a:off x="2133600" y="558418"/>
          <a:ext cx="7447280" cy="458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9F24D1-5E59-7B66-56B2-6347319DA070}"/>
              </a:ext>
            </a:extLst>
          </p:cNvPr>
          <p:cNvSpPr txBox="1"/>
          <p:nvPr/>
        </p:nvSpPr>
        <p:spPr>
          <a:xfrm>
            <a:off x="591269" y="88407"/>
            <a:ext cx="1081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Jimmy’s Lawn Care (fictitious)  – Turnover 300k per year in 2022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9119F8BF-4CA4-9169-8947-51AD70DED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46266"/>
              </p:ext>
            </p:extLst>
          </p:nvPr>
        </p:nvGraphicFramePr>
        <p:xfrm>
          <a:off x="1503680" y="5029200"/>
          <a:ext cx="901192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836">
                  <a:extLst>
                    <a:ext uri="{9D8B030D-6E8A-4147-A177-3AD203B41FA5}">
                      <a16:colId xmlns:a16="http://schemas.microsoft.com/office/drawing/2014/main" val="1667860481"/>
                    </a:ext>
                  </a:extLst>
                </a:gridCol>
                <a:gridCol w="4520084">
                  <a:extLst>
                    <a:ext uri="{9D8B030D-6E8A-4147-A177-3AD203B41FA5}">
                      <a16:colId xmlns:a16="http://schemas.microsoft.com/office/drawing/2014/main" val="2139816095"/>
                    </a:ext>
                  </a:extLst>
                </a:gridCol>
              </a:tblGrid>
              <a:tr h="310690">
                <a:tc>
                  <a:txBody>
                    <a:bodyPr/>
                    <a:lstStyle/>
                    <a:p>
                      <a:r>
                        <a:rPr lang="en-GB" dirty="0"/>
                        <a:t>Jimmy’s Lawn Care 2022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09589"/>
                  </a:ext>
                </a:extLst>
              </a:tr>
              <a:tr h="3106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Turnover 2022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£300,000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28278"/>
                  </a:ext>
                </a:extLst>
              </a:tr>
              <a:tr h="3106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Overheads/Costs = 80%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£240,000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81853"/>
                  </a:ext>
                </a:extLst>
              </a:tr>
              <a:tr h="31069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Overheads Rise by 18%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£43,200 = £283,000 – 94.4%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647419"/>
                  </a:ext>
                </a:extLst>
              </a:tr>
              <a:tr h="3106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Net profit before tax down to 5.6%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£17,000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9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1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4B62-4A5D-3775-6B48-CB47ACBF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72085"/>
            <a:ext cx="10515600" cy="58991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Adapting your business to remain profitable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E8B5CFC-BEC9-F256-5A18-9DAE4F99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2182"/>
              </p:ext>
            </p:extLst>
          </p:nvPr>
        </p:nvGraphicFramePr>
        <p:xfrm>
          <a:off x="213360" y="762000"/>
          <a:ext cx="11978640" cy="719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320">
                  <a:extLst>
                    <a:ext uri="{9D8B030D-6E8A-4147-A177-3AD203B41FA5}">
                      <a16:colId xmlns:a16="http://schemas.microsoft.com/office/drawing/2014/main" val="2882620181"/>
                    </a:ext>
                  </a:extLst>
                </a:gridCol>
                <a:gridCol w="5989320">
                  <a:extLst>
                    <a:ext uri="{9D8B030D-6E8A-4147-A177-3AD203B41FA5}">
                      <a16:colId xmlns:a16="http://schemas.microsoft.com/office/drawing/2014/main" val="51214625"/>
                    </a:ext>
                  </a:extLst>
                </a:gridCol>
              </a:tblGrid>
              <a:tr h="229189">
                <a:tc>
                  <a:txBody>
                    <a:bodyPr/>
                    <a:lstStyle/>
                    <a:p>
                      <a:r>
                        <a:rPr lang="en-GB" dirty="0"/>
                        <a:t>Problem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Solution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11921"/>
                  </a:ext>
                </a:extLst>
              </a:tr>
              <a:tr h="1582349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Lawn Care Price Increases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Price rises are unavoidable and will be essential to maintain a healthy business.  But how much?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632922"/>
                  </a:ext>
                </a:extLst>
              </a:tr>
              <a:tr h="107373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Operational Efficiency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Micro analyse your business to find efficiency.</a:t>
                      </a: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Windscreen time/routing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Time on each job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Amount of product applied per m2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Reduce flexibility with customers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30773"/>
                  </a:ext>
                </a:extLst>
              </a:tr>
              <a:tr h="39558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High Company Overheads</a:t>
                      </a:r>
                    </a:p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Try reducing overheads – could be very difficult and may not be the right thing to do.</a:t>
                      </a: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Seek different products/suppliers?</a:t>
                      </a:r>
                    </a:p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Reduce or increase Marketing costs?</a:t>
                      </a:r>
                    </a:p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Reduce staff/slimline business?</a:t>
                      </a:r>
                    </a:p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Reduce borrowing?</a:t>
                      </a:r>
                    </a:p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Haggle for everything</a:t>
                      </a: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80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Business Structure Changes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Do you need to change the core structure of your business model?  What worked 5 or 10 years ago might not work now.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73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Have A Sound Plan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Have a plan for the next 2 years to get through the tough times.  Review P&amp;L’s on a monthly basis to look for red flags that need immediate attention.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7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1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A968-3B06-3DF4-C654-77607B22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2023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E5ED8-68D6-0612-9581-BB2BBA51B888}"/>
              </a:ext>
            </a:extLst>
          </p:cNvPr>
          <p:cNvSpPr txBox="1"/>
          <p:nvPr/>
        </p:nvSpPr>
        <p:spPr>
          <a:xfrm>
            <a:off x="1816746" y="1140498"/>
            <a:ext cx="898837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A tough 2023 to come where lawn care business must adapt.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</a:rPr>
              <a:t>A glimmer of hope already in 2023 with a more stable government and inflation showing signs of reversing.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</a:rPr>
              <a:t>Fertiliser costs are showing signs of becoming more competitive/reversing in cost.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</a:rPr>
              <a:t>Fuel has started to come 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</a:rPr>
              <a:t>Real signs of recovery in US.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</a:rPr>
              <a:t>Rolls Royce sold more cars in 2022 than ever before.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7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20A6-7178-062E-A1EF-B41B77A4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br>
              <a:rPr lang="en-GB" sz="7200" dirty="0">
                <a:solidFill>
                  <a:schemeClr val="bg1"/>
                </a:solidFill>
              </a:rPr>
            </a:br>
            <a:br>
              <a:rPr lang="en-GB" sz="7200" dirty="0">
                <a:solidFill>
                  <a:schemeClr val="bg1"/>
                </a:solidFill>
              </a:rPr>
            </a:br>
            <a:br>
              <a:rPr lang="en-GB" sz="7200" dirty="0">
                <a:solidFill>
                  <a:schemeClr val="bg1"/>
                </a:solidFill>
              </a:rPr>
            </a:br>
            <a:br>
              <a:rPr lang="en-GB" sz="7200" dirty="0">
                <a:solidFill>
                  <a:schemeClr val="bg1"/>
                </a:solidFill>
              </a:rPr>
            </a:br>
            <a:r>
              <a:rPr lang="en-GB" sz="7200" dirty="0">
                <a:solidFill>
                  <a:schemeClr val="bg1"/>
                </a:solidFill>
              </a:rPr>
              <a:t>Questions Please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A9C588-CA12-06DE-672D-F5535D6B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88" y="437322"/>
            <a:ext cx="7202424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2ACB-95C9-7024-2806-45C366D1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D6F1-15DB-1A9C-B846-D9978721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53"/>
            <a:ext cx="10515600" cy="5653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Jim Hewlett </a:t>
            </a:r>
          </a:p>
          <a:p>
            <a:pPr marL="0" indent="0" algn="ctr">
              <a:buNone/>
            </a:pPr>
            <a:r>
              <a:rPr lang="en-GB" sz="3200" dirty="0"/>
              <a:t>Green Industry business owner for 36 years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/>
              <a:t>Combined annual turnover IRO £2.6m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E13659E-47CE-F9DD-BB86-9E5555D62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91" y="2588829"/>
            <a:ext cx="3176020" cy="97386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979A235-A8E6-594A-DB09-D85FDCB24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6" y="4300843"/>
            <a:ext cx="4034513" cy="814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77EF30-4623-B091-50E4-71036001D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63" y="4431053"/>
            <a:ext cx="4961861" cy="5537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FADDED-F028-4016-BE99-32370B515945}"/>
              </a:ext>
            </a:extLst>
          </p:cNvPr>
          <p:cNvSpPr txBox="1"/>
          <p:nvPr/>
        </p:nvSpPr>
        <p:spPr>
          <a:xfrm>
            <a:off x="5430628" y="3677926"/>
            <a:ext cx="133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1987 - 2023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6D035-3FD0-47CD-DDFB-61FDE045DD9E}"/>
              </a:ext>
            </a:extLst>
          </p:cNvPr>
          <p:cNvSpPr txBox="1"/>
          <p:nvPr/>
        </p:nvSpPr>
        <p:spPr>
          <a:xfrm>
            <a:off x="2379569" y="5270765"/>
            <a:ext cx="133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2006 - 2023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D36FF-3F8D-E1A3-5BB4-17B23C96F36C}"/>
              </a:ext>
            </a:extLst>
          </p:cNvPr>
          <p:cNvSpPr txBox="1"/>
          <p:nvPr/>
        </p:nvSpPr>
        <p:spPr>
          <a:xfrm>
            <a:off x="8109180" y="5270765"/>
            <a:ext cx="133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2015 - 2023</a:t>
            </a:r>
          </a:p>
        </p:txBody>
      </p:sp>
    </p:spTree>
    <p:extLst>
      <p:ext uri="{BB962C8B-B14F-4D97-AF65-F5344CB8AC3E}">
        <p14:creationId xmlns:p14="http://schemas.microsoft.com/office/powerpoint/2010/main" val="420385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749A864-531D-A4A6-50EB-027107682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86" y="201416"/>
            <a:ext cx="7261940" cy="14654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9BAC-2583-A406-93C7-006243535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741" y="1825685"/>
            <a:ext cx="7866817" cy="4042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1CC8A-6499-AEBE-C1ED-5E5BAACDCF89}"/>
              </a:ext>
            </a:extLst>
          </p:cNvPr>
          <p:cNvSpPr txBox="1"/>
          <p:nvPr/>
        </p:nvSpPr>
        <p:spPr>
          <a:xfrm>
            <a:off x="2450189" y="6026949"/>
            <a:ext cx="706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Adapting a Lawn Care business for the unknown</a:t>
            </a:r>
          </a:p>
        </p:txBody>
      </p:sp>
    </p:spTree>
    <p:extLst>
      <p:ext uri="{BB962C8B-B14F-4D97-AF65-F5344CB8AC3E}">
        <p14:creationId xmlns:p14="http://schemas.microsoft.com/office/powerpoint/2010/main" val="30494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3B10-5248-4560-1759-E650EA98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b="1" dirty="0"/>
              <a:t>Why do lawn care businesses need to adapt and evolve to thrive?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B112A-3591-9399-F18B-23FE5807C443}"/>
              </a:ext>
            </a:extLst>
          </p:cNvPr>
          <p:cNvSpPr txBox="1"/>
          <p:nvPr/>
        </p:nvSpPr>
        <p:spPr>
          <a:xfrm>
            <a:off x="1913954" y="5357591"/>
            <a:ext cx="2589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Frozen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Shortages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 usage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FDB90-374A-AB24-4A39-52D1234C278F}"/>
              </a:ext>
            </a:extLst>
          </p:cNvPr>
          <p:cNvSpPr txBox="1"/>
          <p:nvPr/>
        </p:nvSpPr>
        <p:spPr>
          <a:xfrm>
            <a:off x="7894393" y="5407908"/>
            <a:ext cx="2383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Political Influences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Sustaining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Customer retention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49CF2-EC30-023D-7124-6239F642F047}"/>
              </a:ext>
            </a:extLst>
          </p:cNvPr>
          <p:cNvSpPr txBox="1"/>
          <p:nvPr/>
        </p:nvSpPr>
        <p:spPr>
          <a:xfrm>
            <a:off x="1046910" y="1960719"/>
            <a:ext cx="411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Weather/Climate/Environmental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1AF78-6D53-D727-201C-4C90326AE3B4}"/>
              </a:ext>
            </a:extLst>
          </p:cNvPr>
          <p:cNvSpPr txBox="1"/>
          <p:nvPr/>
        </p:nvSpPr>
        <p:spPr>
          <a:xfrm>
            <a:off x="8175186" y="2008961"/>
            <a:ext cx="182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UK Economy</a:t>
            </a:r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D3A83E84-CB01-5DB4-646F-0B963EEDD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1" y="2475148"/>
            <a:ext cx="4328281" cy="2886964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1AE0B35D-2B00-7389-E6D9-74C38D917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8" y="2470626"/>
            <a:ext cx="4330449" cy="28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33B10-5248-4560-1759-E650EA98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How does an economic downturn affect a Lawn Care business?</a:t>
            </a:r>
          </a:p>
        </p:txBody>
      </p:sp>
      <p:pic>
        <p:nvPicPr>
          <p:cNvPr id="4" name="Picture 3" descr="A picture containing text, sky, outdoor, day&#10;&#10;Description automatically generated">
            <a:extLst>
              <a:ext uri="{FF2B5EF4-FFF2-40B4-BE49-F238E27FC236}">
                <a16:creationId xmlns:a16="http://schemas.microsoft.com/office/drawing/2014/main" id="{705CDE0A-632F-1EC7-4B86-30121073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0" y="2336604"/>
            <a:ext cx="738696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B937-F7CB-D005-41B8-A56D4FF4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Adapting for the unknown………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7B718-0A8C-276B-6705-C269FBF518DB}"/>
              </a:ext>
            </a:extLst>
          </p:cNvPr>
          <p:cNvSpPr txBox="1"/>
          <p:nvPr/>
        </p:nvSpPr>
        <p:spPr>
          <a:xfrm>
            <a:off x="838200" y="1294723"/>
            <a:ext cx="103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A history of UK recession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ABEC934-4122-E684-42C0-C10B0826A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937"/>
              </p:ext>
            </p:extLst>
          </p:nvPr>
        </p:nvGraphicFramePr>
        <p:xfrm>
          <a:off x="1213650" y="2024109"/>
          <a:ext cx="9605640" cy="453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410">
                  <a:extLst>
                    <a:ext uri="{9D8B030D-6E8A-4147-A177-3AD203B41FA5}">
                      <a16:colId xmlns:a16="http://schemas.microsoft.com/office/drawing/2014/main" val="591125005"/>
                    </a:ext>
                  </a:extLst>
                </a:gridCol>
                <a:gridCol w="2401410">
                  <a:extLst>
                    <a:ext uri="{9D8B030D-6E8A-4147-A177-3AD203B41FA5}">
                      <a16:colId xmlns:a16="http://schemas.microsoft.com/office/drawing/2014/main" val="2532847841"/>
                    </a:ext>
                  </a:extLst>
                </a:gridCol>
                <a:gridCol w="2401410">
                  <a:extLst>
                    <a:ext uri="{9D8B030D-6E8A-4147-A177-3AD203B41FA5}">
                      <a16:colId xmlns:a16="http://schemas.microsoft.com/office/drawing/2014/main" val="3490992411"/>
                    </a:ext>
                  </a:extLst>
                </a:gridCol>
                <a:gridCol w="2401410">
                  <a:extLst>
                    <a:ext uri="{9D8B030D-6E8A-4147-A177-3AD203B41FA5}">
                      <a16:colId xmlns:a16="http://schemas.microsoft.com/office/drawing/2014/main" val="720142652"/>
                    </a:ext>
                  </a:extLst>
                </a:gridCol>
              </a:tblGrid>
              <a:tr h="37060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Dates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Duration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Inflation peak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20472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r>
                        <a:rPr lang="en-GB" b="1" dirty="0"/>
                        <a:t>Great Slump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1430 - 1490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N/A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10173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r>
                        <a:rPr lang="en-GB" b="1" dirty="0"/>
                        <a:t>Great Depression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1930 - 1931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N/A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64995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r>
                        <a:rPr lang="en-GB" b="1" dirty="0"/>
                        <a:t>Oil Crisis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1973 - 1975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1.25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24.5%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3695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r>
                        <a:rPr lang="en-GB" b="1" dirty="0"/>
                        <a:t>Early 80’s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1980 - 1981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1.25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80438"/>
                  </a:ext>
                </a:extLst>
              </a:tr>
              <a:tr h="762263">
                <a:tc>
                  <a:txBody>
                    <a:bodyPr/>
                    <a:lstStyle/>
                    <a:p>
                      <a:r>
                        <a:rPr lang="en-GB" b="1" dirty="0"/>
                        <a:t>Early 90’s (black Wednesday)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1990 - 1991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1.25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9.5%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78432"/>
                  </a:ext>
                </a:extLst>
              </a:tr>
              <a:tr h="749340">
                <a:tc>
                  <a:txBody>
                    <a:bodyPr/>
                    <a:lstStyle/>
                    <a:p>
                      <a:r>
                        <a:rPr lang="en-GB" b="1" dirty="0"/>
                        <a:t>Great Recession (sub-prime mortgage crisis)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2008 - 2009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1.25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21693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r>
                        <a:rPr lang="en-GB" b="1" dirty="0"/>
                        <a:t>Covid Recession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2020 - 2020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 years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0.85%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664257"/>
                  </a:ext>
                </a:extLst>
              </a:tr>
              <a:tr h="441628">
                <a:tc>
                  <a:txBody>
                    <a:bodyPr/>
                    <a:lstStyle/>
                    <a:p>
                      <a:r>
                        <a:rPr lang="en-GB" b="1" dirty="0"/>
                        <a:t>Now – 2022/2023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2022 -?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47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41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0C1F-EF61-BA38-6531-89BBFFFD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Recession comparisons for UK Lawn care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8E9BE-4467-096B-A0B8-F1731388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078" y="1453626"/>
            <a:ext cx="6120305" cy="823912"/>
          </a:xfrm>
        </p:spPr>
        <p:txBody>
          <a:bodyPr/>
          <a:lstStyle/>
          <a:p>
            <a:pPr algn="ctr"/>
            <a:r>
              <a:rPr lang="en-GB" dirty="0"/>
              <a:t>Previous economic recessions                VS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968CE-E21A-4A4C-2894-367EEF145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660" y="2505075"/>
            <a:ext cx="5157787" cy="3684588"/>
          </a:xfr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1990/91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There was no lawn care industry in UK, but USA lawn care industry stayed strong and recovered quickly despite very high interest rates and property foreclosures.</a:t>
            </a:r>
          </a:p>
          <a:p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2008/2009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Sales &amp; growth for lawn care flatlined but soon recovered in 2009.  The most significant and damaging price increase was fuel.</a:t>
            </a:r>
          </a:p>
          <a:p>
            <a:pPr marL="0" indent="0">
              <a:buNone/>
            </a:pP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2020 Covid recession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, business boomed for most lawn care companies.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12706-F37E-4C40-6769-D9B2431A3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673" y="1432588"/>
            <a:ext cx="5183188" cy="823912"/>
          </a:xfrm>
        </p:spPr>
        <p:txBody>
          <a:bodyPr/>
          <a:lstStyle/>
          <a:p>
            <a:pPr algn="ctr"/>
            <a:r>
              <a:rPr lang="en-GB" dirty="0"/>
              <a:t>Current economic recession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EE769-B6C5-B877-3FD7-6B09C5EA0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8930" y="2533280"/>
            <a:ext cx="5183188" cy="3684588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Many huge price increases directly affecting the lawn care industry which has not happened in previous recent recessions.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Fuel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Fertiliser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Wages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Machinery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Transportation &amp; delivery</a:t>
            </a:r>
          </a:p>
          <a:p>
            <a:r>
              <a:rPr lang="en-GB" sz="2000" dirty="0">
                <a:solidFill>
                  <a:schemeClr val="bg1">
                    <a:lumMod val="95000"/>
                  </a:schemeClr>
                </a:solidFill>
              </a:rPr>
              <a:t>General Inflation/Cost of Living</a:t>
            </a:r>
          </a:p>
        </p:txBody>
      </p:sp>
    </p:spTree>
    <p:extLst>
      <p:ext uri="{BB962C8B-B14F-4D97-AF65-F5344CB8AC3E}">
        <p14:creationId xmlns:p14="http://schemas.microsoft.com/office/powerpoint/2010/main" val="427135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E8A85-39C5-4C39-7952-D3F7C91A4772}"/>
              </a:ext>
            </a:extLst>
          </p:cNvPr>
          <p:cNvSpPr txBox="1"/>
          <p:nvPr/>
        </p:nvSpPr>
        <p:spPr>
          <a:xfrm>
            <a:off x="1145218" y="230820"/>
            <a:ext cx="1016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UKLCA Cost Rise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B14B6-571B-D11B-BEFD-DE1E5EACADF1}"/>
              </a:ext>
            </a:extLst>
          </p:cNvPr>
          <p:cNvSpPr txBox="1"/>
          <p:nvPr/>
        </p:nvSpPr>
        <p:spPr>
          <a:xfrm>
            <a:off x="719091" y="851140"/>
            <a:ext cx="110171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surveyed 14 UKLCA companies regarding industry specific price rises in the past 24 months, the question was;</a:t>
            </a:r>
          </a:p>
          <a:p>
            <a:endParaRPr lang="en-GB" dirty="0"/>
          </a:p>
          <a:p>
            <a:r>
              <a:rPr lang="en-GB" b="1" dirty="0"/>
              <a:t>As a percentage, how much have key industry prices risen for you in the past 24 months?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F0B0C-6457-32A8-E2DD-39CB9C7A95E5}"/>
              </a:ext>
            </a:extLst>
          </p:cNvPr>
          <p:cNvSpPr txBox="1"/>
          <p:nvPr/>
        </p:nvSpPr>
        <p:spPr>
          <a:xfrm>
            <a:off x="1746386" y="2191898"/>
            <a:ext cx="9013054" cy="41549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A newly purchased work van, or quote on new van?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A new Aerator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A new Scarifier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Selective Herbicide?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Fertiliser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>
                    <a:lumMod val="95000"/>
                  </a:schemeClr>
                </a:solidFill>
              </a:rPr>
              <a:t>An Employee (Technician) ?</a:t>
            </a:r>
          </a:p>
        </p:txBody>
      </p:sp>
    </p:spTree>
    <p:extLst>
      <p:ext uri="{BB962C8B-B14F-4D97-AF65-F5344CB8AC3E}">
        <p14:creationId xmlns:p14="http://schemas.microsoft.com/office/powerpoint/2010/main" val="233545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E8A85-39C5-4C39-7952-D3F7C91A4772}"/>
              </a:ext>
            </a:extLst>
          </p:cNvPr>
          <p:cNvSpPr txBox="1"/>
          <p:nvPr/>
        </p:nvSpPr>
        <p:spPr>
          <a:xfrm>
            <a:off x="1145218" y="230820"/>
            <a:ext cx="1016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UKLCA Cost Rise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B14B6-571B-D11B-BEFD-DE1E5EACADF1}"/>
              </a:ext>
            </a:extLst>
          </p:cNvPr>
          <p:cNvSpPr txBox="1"/>
          <p:nvPr/>
        </p:nvSpPr>
        <p:spPr>
          <a:xfrm>
            <a:off x="719091" y="851140"/>
            <a:ext cx="110171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surveyed 14 UKLCA companies regarding industry specific price rises in the past 24 months, the question was;</a:t>
            </a:r>
          </a:p>
          <a:p>
            <a:endParaRPr lang="en-GB" dirty="0"/>
          </a:p>
          <a:p>
            <a:pPr algn="ctr"/>
            <a:r>
              <a:rPr lang="en-GB" b="1" dirty="0"/>
              <a:t>As a percentage, how much have key industry prices risen for you in the past 24 months?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Only 7 replies/50% response </a:t>
            </a:r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6BA9D72-4C3F-7048-7981-2808583E1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55373"/>
              </p:ext>
            </p:extLst>
          </p:nvPr>
        </p:nvGraphicFramePr>
        <p:xfrm>
          <a:off x="1880092" y="2072288"/>
          <a:ext cx="8695184" cy="402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592">
                  <a:extLst>
                    <a:ext uri="{9D8B030D-6E8A-4147-A177-3AD203B41FA5}">
                      <a16:colId xmlns:a16="http://schemas.microsoft.com/office/drawing/2014/main" val="3301775375"/>
                    </a:ext>
                  </a:extLst>
                </a:gridCol>
                <a:gridCol w="4347592">
                  <a:extLst>
                    <a:ext uri="{9D8B030D-6E8A-4147-A177-3AD203B41FA5}">
                      <a16:colId xmlns:a16="http://schemas.microsoft.com/office/drawing/2014/main" val="1377712667"/>
                    </a:ext>
                  </a:extLst>
                </a:gridCol>
              </a:tblGrid>
              <a:tr h="413428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Item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Average Percentage rise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6848"/>
                  </a:ext>
                </a:extLst>
              </a:tr>
              <a:tr h="71358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 newly purchased work van, or quote on new van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38.6% Second Hand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52% New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846222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 new Aerator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430646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 new Scarifier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59836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Selective Herbicide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3.6%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36353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Fertiliser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64.6%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822682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An Employee (Technician)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11.92%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58601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375149"/>
                  </a:ext>
                </a:extLst>
              </a:tr>
              <a:tr h="413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Fuel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IRO 40%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5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69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903</Words>
  <Application>Microsoft Office PowerPoint</Application>
  <PresentationFormat>Widescreen</PresentationFormat>
  <Paragraphs>264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Introduction</vt:lpstr>
      <vt:lpstr>PowerPoint Presentation</vt:lpstr>
      <vt:lpstr>Why do lawn care businesses need to adapt and evolve to thrive?</vt:lpstr>
      <vt:lpstr>How does an economic downturn affect a Lawn Care business?</vt:lpstr>
      <vt:lpstr>Adapting for the unknown………</vt:lpstr>
      <vt:lpstr>Recession comparisons for UK Lawn care industry</vt:lpstr>
      <vt:lpstr>PowerPoint Presentation</vt:lpstr>
      <vt:lpstr>PowerPoint Presentation</vt:lpstr>
      <vt:lpstr>Rising Costs = Rising Overheads</vt:lpstr>
      <vt:lpstr>PowerPoint Presentation</vt:lpstr>
      <vt:lpstr>PowerPoint Presentation</vt:lpstr>
      <vt:lpstr>Adapting your business to remain profitable </vt:lpstr>
      <vt:lpstr>2023 Outlook</vt:lpstr>
      <vt:lpstr>    Questions Please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UKLCA</dc:title>
  <dc:creator>Jim Hewlett</dc:creator>
  <cp:lastModifiedBy>Jim Hewlett</cp:lastModifiedBy>
  <cp:revision>11</cp:revision>
  <dcterms:created xsi:type="dcterms:W3CDTF">2022-12-14T14:04:34Z</dcterms:created>
  <dcterms:modified xsi:type="dcterms:W3CDTF">2023-01-19T09:14:27Z</dcterms:modified>
</cp:coreProperties>
</file>