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4" r:id="rId6"/>
    <p:sldId id="259" r:id="rId7"/>
    <p:sldId id="260" r:id="rId8"/>
    <p:sldId id="263" r:id="rId9"/>
    <p:sldId id="261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2FDC3-BE44-439E-8108-9635244495D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6BF845-0D46-4A7E-9DDC-DCAF5E915733}">
      <dgm:prSet/>
      <dgm:spPr/>
      <dgm:t>
        <a:bodyPr/>
        <a:lstStyle/>
        <a:p>
          <a:r>
            <a:rPr lang="en-GB"/>
            <a:t>Surface and Groundwater Pollution</a:t>
          </a:r>
          <a:endParaRPr lang="en-US"/>
        </a:p>
      </dgm:t>
    </dgm:pt>
    <dgm:pt modelId="{382B632A-2AF5-4F39-B21F-D2AC23E72977}" type="parTrans" cxnId="{DE061678-77D8-4759-8D50-FC0AEE8219AE}">
      <dgm:prSet/>
      <dgm:spPr/>
      <dgm:t>
        <a:bodyPr/>
        <a:lstStyle/>
        <a:p>
          <a:endParaRPr lang="en-US"/>
        </a:p>
      </dgm:t>
    </dgm:pt>
    <dgm:pt modelId="{2C53A20D-4F34-4444-AE8B-22BED536F5FA}" type="sibTrans" cxnId="{DE061678-77D8-4759-8D50-FC0AEE8219AE}">
      <dgm:prSet/>
      <dgm:spPr/>
      <dgm:t>
        <a:bodyPr/>
        <a:lstStyle/>
        <a:p>
          <a:endParaRPr lang="en-US"/>
        </a:p>
      </dgm:t>
    </dgm:pt>
    <dgm:pt modelId="{FC507C16-5739-49EC-9199-F7FEDDF481EF}">
      <dgm:prSet/>
      <dgm:spPr/>
      <dgm:t>
        <a:bodyPr/>
        <a:lstStyle/>
        <a:p>
          <a:r>
            <a:rPr lang="en-GB"/>
            <a:t>Exceed the Environmental Quality Standard</a:t>
          </a:r>
          <a:endParaRPr lang="en-US"/>
        </a:p>
      </dgm:t>
    </dgm:pt>
    <dgm:pt modelId="{DFC2BFBB-F67C-41DD-8322-EE4DADB5E7D1}" type="parTrans" cxnId="{26B7C3BB-F007-450D-9A85-619A0F7FA7AC}">
      <dgm:prSet/>
      <dgm:spPr/>
      <dgm:t>
        <a:bodyPr/>
        <a:lstStyle/>
        <a:p>
          <a:endParaRPr lang="en-US"/>
        </a:p>
      </dgm:t>
    </dgm:pt>
    <dgm:pt modelId="{2E7643AE-2C61-4D3E-82F1-4D6054729E73}" type="sibTrans" cxnId="{26B7C3BB-F007-450D-9A85-619A0F7FA7AC}">
      <dgm:prSet/>
      <dgm:spPr/>
      <dgm:t>
        <a:bodyPr/>
        <a:lstStyle/>
        <a:p>
          <a:endParaRPr lang="en-US"/>
        </a:p>
      </dgm:t>
    </dgm:pt>
    <dgm:pt modelId="{6EFE569E-4D1D-4784-8DE1-E6873FF66FAC}">
      <dgm:prSet/>
      <dgm:spPr/>
      <dgm:t>
        <a:bodyPr/>
        <a:lstStyle/>
        <a:p>
          <a:r>
            <a:rPr lang="en-GB"/>
            <a:t>Very Popular and used in large quantities</a:t>
          </a:r>
          <a:endParaRPr lang="en-US"/>
        </a:p>
      </dgm:t>
    </dgm:pt>
    <dgm:pt modelId="{2C4AF6CF-2069-4A2A-B001-EAD4750BDD09}" type="parTrans" cxnId="{0CC7A046-6996-4558-8F7E-88580BCEA8D5}">
      <dgm:prSet/>
      <dgm:spPr/>
      <dgm:t>
        <a:bodyPr/>
        <a:lstStyle/>
        <a:p>
          <a:endParaRPr lang="en-US"/>
        </a:p>
      </dgm:t>
    </dgm:pt>
    <dgm:pt modelId="{5E2D1AF6-71D2-4EA1-9F31-F8887537B780}" type="sibTrans" cxnId="{0CC7A046-6996-4558-8F7E-88580BCEA8D5}">
      <dgm:prSet/>
      <dgm:spPr/>
      <dgm:t>
        <a:bodyPr/>
        <a:lstStyle/>
        <a:p>
          <a:endParaRPr lang="en-US"/>
        </a:p>
      </dgm:t>
    </dgm:pt>
    <dgm:pt modelId="{3ED1A0CE-F2C5-4274-A99E-84849A2C11CD}">
      <dgm:prSet/>
      <dgm:spPr/>
      <dgm:t>
        <a:bodyPr/>
        <a:lstStyle/>
        <a:p>
          <a:r>
            <a:rPr lang="en-GB" dirty="0"/>
            <a:t>Over-applied</a:t>
          </a:r>
          <a:endParaRPr lang="en-US" dirty="0"/>
        </a:p>
      </dgm:t>
    </dgm:pt>
    <dgm:pt modelId="{580B3629-270D-48FD-A1E6-24EAA4DCD503}" type="parTrans" cxnId="{E842BB2E-19C5-46FC-BD0C-59CE27AF338D}">
      <dgm:prSet/>
      <dgm:spPr/>
      <dgm:t>
        <a:bodyPr/>
        <a:lstStyle/>
        <a:p>
          <a:endParaRPr lang="en-US"/>
        </a:p>
      </dgm:t>
    </dgm:pt>
    <dgm:pt modelId="{DA8293FF-CCF4-4080-8125-6197AA586D91}" type="sibTrans" cxnId="{E842BB2E-19C5-46FC-BD0C-59CE27AF338D}">
      <dgm:prSet/>
      <dgm:spPr/>
      <dgm:t>
        <a:bodyPr/>
        <a:lstStyle/>
        <a:p>
          <a:endParaRPr lang="en-US"/>
        </a:p>
      </dgm:t>
    </dgm:pt>
    <dgm:pt modelId="{37AFACE7-A83C-49A5-8BF0-93376610AFEC}">
      <dgm:prSet/>
      <dgm:spPr/>
      <dgm:t>
        <a:bodyPr/>
        <a:lstStyle/>
        <a:p>
          <a:r>
            <a:rPr lang="en-US" dirty="0"/>
            <a:t>Hazardous</a:t>
          </a:r>
        </a:p>
      </dgm:t>
    </dgm:pt>
    <dgm:pt modelId="{E386FEF3-91BC-4B28-8CFF-ACBC60AA0BFF}" type="parTrans" cxnId="{6FF96559-6A7D-4CD0-ACF3-49CD19D20757}">
      <dgm:prSet/>
      <dgm:spPr/>
      <dgm:t>
        <a:bodyPr/>
        <a:lstStyle/>
        <a:p>
          <a:endParaRPr lang="en-GB"/>
        </a:p>
      </dgm:t>
    </dgm:pt>
    <dgm:pt modelId="{F32BC31B-8C57-4AD6-9BF1-D4ECBE68EAAF}" type="sibTrans" cxnId="{6FF96559-6A7D-4CD0-ACF3-49CD19D20757}">
      <dgm:prSet/>
      <dgm:spPr/>
      <dgm:t>
        <a:bodyPr/>
        <a:lstStyle/>
        <a:p>
          <a:endParaRPr lang="en-GB"/>
        </a:p>
      </dgm:t>
    </dgm:pt>
    <dgm:pt modelId="{C979A699-6353-4A93-A928-711971E5169B}" type="pres">
      <dgm:prSet presAssocID="{5C52FDC3-BE44-439E-8108-9635244495DF}" presName="diagram" presStyleCnt="0">
        <dgm:presLayoutVars>
          <dgm:dir/>
          <dgm:resizeHandles val="exact"/>
        </dgm:presLayoutVars>
      </dgm:prSet>
      <dgm:spPr/>
    </dgm:pt>
    <dgm:pt modelId="{C67F7AE9-DDB5-45C6-B7EA-FA055B2FDF92}" type="pres">
      <dgm:prSet presAssocID="{576BF845-0D46-4A7E-9DDC-DCAF5E915733}" presName="node" presStyleLbl="node1" presStyleIdx="0" presStyleCnt="5">
        <dgm:presLayoutVars>
          <dgm:bulletEnabled val="1"/>
        </dgm:presLayoutVars>
      </dgm:prSet>
      <dgm:spPr/>
    </dgm:pt>
    <dgm:pt modelId="{D9D39ED9-B1ED-4483-BBC2-87F833CC9C18}" type="pres">
      <dgm:prSet presAssocID="{2C53A20D-4F34-4444-AE8B-22BED536F5FA}" presName="sibTrans" presStyleCnt="0"/>
      <dgm:spPr/>
    </dgm:pt>
    <dgm:pt modelId="{C4ABA276-0FDC-4149-A876-B3A3EF7B8EB9}" type="pres">
      <dgm:prSet presAssocID="{FC507C16-5739-49EC-9199-F7FEDDF481EF}" presName="node" presStyleLbl="node1" presStyleIdx="1" presStyleCnt="5">
        <dgm:presLayoutVars>
          <dgm:bulletEnabled val="1"/>
        </dgm:presLayoutVars>
      </dgm:prSet>
      <dgm:spPr/>
    </dgm:pt>
    <dgm:pt modelId="{F0A6F974-1F6B-4643-A67B-BD6F61A1B148}" type="pres">
      <dgm:prSet presAssocID="{2E7643AE-2C61-4D3E-82F1-4D6054729E73}" presName="sibTrans" presStyleCnt="0"/>
      <dgm:spPr/>
    </dgm:pt>
    <dgm:pt modelId="{8D76A4C2-DBDD-47F1-9538-970C79A86A92}" type="pres">
      <dgm:prSet presAssocID="{6EFE569E-4D1D-4784-8DE1-E6873FF66FAC}" presName="node" presStyleLbl="node1" presStyleIdx="2" presStyleCnt="5">
        <dgm:presLayoutVars>
          <dgm:bulletEnabled val="1"/>
        </dgm:presLayoutVars>
      </dgm:prSet>
      <dgm:spPr/>
    </dgm:pt>
    <dgm:pt modelId="{4B425338-FBFA-4938-A1D9-A58E73CCAB27}" type="pres">
      <dgm:prSet presAssocID="{5E2D1AF6-71D2-4EA1-9F31-F8887537B780}" presName="sibTrans" presStyleCnt="0"/>
      <dgm:spPr/>
    </dgm:pt>
    <dgm:pt modelId="{4FFF6814-D870-46F1-853A-BCC4A979937F}" type="pres">
      <dgm:prSet presAssocID="{3ED1A0CE-F2C5-4274-A99E-84849A2C11CD}" presName="node" presStyleLbl="node1" presStyleIdx="3" presStyleCnt="5">
        <dgm:presLayoutVars>
          <dgm:bulletEnabled val="1"/>
        </dgm:presLayoutVars>
      </dgm:prSet>
      <dgm:spPr/>
    </dgm:pt>
    <dgm:pt modelId="{39C204CC-7A5B-4E30-8238-4B1FC600930E}" type="pres">
      <dgm:prSet presAssocID="{DA8293FF-CCF4-4080-8125-6197AA586D91}" presName="sibTrans" presStyleCnt="0"/>
      <dgm:spPr/>
    </dgm:pt>
    <dgm:pt modelId="{2904D1E9-E5FA-403D-B241-31551A970ABF}" type="pres">
      <dgm:prSet presAssocID="{37AFACE7-A83C-49A5-8BF0-93376610AFEC}" presName="node" presStyleLbl="node1" presStyleIdx="4" presStyleCnt="5">
        <dgm:presLayoutVars>
          <dgm:bulletEnabled val="1"/>
        </dgm:presLayoutVars>
      </dgm:prSet>
      <dgm:spPr/>
    </dgm:pt>
  </dgm:ptLst>
  <dgm:cxnLst>
    <dgm:cxn modelId="{E5D9CB0F-C151-438C-B35A-D52B2836B6C6}" type="presOf" srcId="{6EFE569E-4D1D-4784-8DE1-E6873FF66FAC}" destId="{8D76A4C2-DBDD-47F1-9538-970C79A86A92}" srcOrd="0" destOrd="0" presId="urn:microsoft.com/office/officeart/2005/8/layout/default"/>
    <dgm:cxn modelId="{BF59DE1A-B941-4157-99C1-6DBD35CD1291}" type="presOf" srcId="{37AFACE7-A83C-49A5-8BF0-93376610AFEC}" destId="{2904D1E9-E5FA-403D-B241-31551A970ABF}" srcOrd="0" destOrd="0" presId="urn:microsoft.com/office/officeart/2005/8/layout/default"/>
    <dgm:cxn modelId="{E842BB2E-19C5-46FC-BD0C-59CE27AF338D}" srcId="{5C52FDC3-BE44-439E-8108-9635244495DF}" destId="{3ED1A0CE-F2C5-4274-A99E-84849A2C11CD}" srcOrd="3" destOrd="0" parTransId="{580B3629-270D-48FD-A1E6-24EAA4DCD503}" sibTransId="{DA8293FF-CCF4-4080-8125-6197AA586D91}"/>
    <dgm:cxn modelId="{0CC7A046-6996-4558-8F7E-88580BCEA8D5}" srcId="{5C52FDC3-BE44-439E-8108-9635244495DF}" destId="{6EFE569E-4D1D-4784-8DE1-E6873FF66FAC}" srcOrd="2" destOrd="0" parTransId="{2C4AF6CF-2069-4A2A-B001-EAD4750BDD09}" sibTransId="{5E2D1AF6-71D2-4EA1-9F31-F8887537B780}"/>
    <dgm:cxn modelId="{DE061678-77D8-4759-8D50-FC0AEE8219AE}" srcId="{5C52FDC3-BE44-439E-8108-9635244495DF}" destId="{576BF845-0D46-4A7E-9DDC-DCAF5E915733}" srcOrd="0" destOrd="0" parTransId="{382B632A-2AF5-4F39-B21F-D2AC23E72977}" sibTransId="{2C53A20D-4F34-4444-AE8B-22BED536F5FA}"/>
    <dgm:cxn modelId="{6FF96559-6A7D-4CD0-ACF3-49CD19D20757}" srcId="{5C52FDC3-BE44-439E-8108-9635244495DF}" destId="{37AFACE7-A83C-49A5-8BF0-93376610AFEC}" srcOrd="4" destOrd="0" parTransId="{E386FEF3-91BC-4B28-8CFF-ACBC60AA0BFF}" sibTransId="{F32BC31B-8C57-4AD6-9BF1-D4ECBE68EAAF}"/>
    <dgm:cxn modelId="{DD90B47B-6069-4139-844A-CA8DAFD6A3A8}" type="presOf" srcId="{576BF845-0D46-4A7E-9DDC-DCAF5E915733}" destId="{C67F7AE9-DDB5-45C6-B7EA-FA055B2FDF92}" srcOrd="0" destOrd="0" presId="urn:microsoft.com/office/officeart/2005/8/layout/default"/>
    <dgm:cxn modelId="{26B7C3BB-F007-450D-9A85-619A0F7FA7AC}" srcId="{5C52FDC3-BE44-439E-8108-9635244495DF}" destId="{FC507C16-5739-49EC-9199-F7FEDDF481EF}" srcOrd="1" destOrd="0" parTransId="{DFC2BFBB-F67C-41DD-8322-EE4DADB5E7D1}" sibTransId="{2E7643AE-2C61-4D3E-82F1-4D6054729E73}"/>
    <dgm:cxn modelId="{AFF586CA-C866-49AC-ACE1-D55AF93C0E3F}" type="presOf" srcId="{FC507C16-5739-49EC-9199-F7FEDDF481EF}" destId="{C4ABA276-0FDC-4149-A876-B3A3EF7B8EB9}" srcOrd="0" destOrd="0" presId="urn:microsoft.com/office/officeart/2005/8/layout/default"/>
    <dgm:cxn modelId="{05CA02E3-4E9E-49DA-8094-953D87053DB5}" type="presOf" srcId="{3ED1A0CE-F2C5-4274-A99E-84849A2C11CD}" destId="{4FFF6814-D870-46F1-853A-BCC4A979937F}" srcOrd="0" destOrd="0" presId="urn:microsoft.com/office/officeart/2005/8/layout/default"/>
    <dgm:cxn modelId="{93924CF6-0525-4251-8D5F-73471D16E430}" type="presOf" srcId="{5C52FDC3-BE44-439E-8108-9635244495DF}" destId="{C979A699-6353-4A93-A928-711971E5169B}" srcOrd="0" destOrd="0" presId="urn:microsoft.com/office/officeart/2005/8/layout/default"/>
    <dgm:cxn modelId="{2FBC315C-AE24-4EAD-B54D-49287C94A3BF}" type="presParOf" srcId="{C979A699-6353-4A93-A928-711971E5169B}" destId="{C67F7AE9-DDB5-45C6-B7EA-FA055B2FDF92}" srcOrd="0" destOrd="0" presId="urn:microsoft.com/office/officeart/2005/8/layout/default"/>
    <dgm:cxn modelId="{80E791E5-1A30-4AB8-8EE1-4870AF2AE4A0}" type="presParOf" srcId="{C979A699-6353-4A93-A928-711971E5169B}" destId="{D9D39ED9-B1ED-4483-BBC2-87F833CC9C18}" srcOrd="1" destOrd="0" presId="urn:microsoft.com/office/officeart/2005/8/layout/default"/>
    <dgm:cxn modelId="{5F2C8CAF-B4BA-47CE-B721-6C2479D31411}" type="presParOf" srcId="{C979A699-6353-4A93-A928-711971E5169B}" destId="{C4ABA276-0FDC-4149-A876-B3A3EF7B8EB9}" srcOrd="2" destOrd="0" presId="urn:microsoft.com/office/officeart/2005/8/layout/default"/>
    <dgm:cxn modelId="{A8D97FD0-8BD6-4BD4-8919-3DB3697B78D4}" type="presParOf" srcId="{C979A699-6353-4A93-A928-711971E5169B}" destId="{F0A6F974-1F6B-4643-A67B-BD6F61A1B148}" srcOrd="3" destOrd="0" presId="urn:microsoft.com/office/officeart/2005/8/layout/default"/>
    <dgm:cxn modelId="{19C9C413-D0C1-4363-9C60-0DE6DC75BE5F}" type="presParOf" srcId="{C979A699-6353-4A93-A928-711971E5169B}" destId="{8D76A4C2-DBDD-47F1-9538-970C79A86A92}" srcOrd="4" destOrd="0" presId="urn:microsoft.com/office/officeart/2005/8/layout/default"/>
    <dgm:cxn modelId="{21325259-3A19-4404-89E8-B0701E1C8D90}" type="presParOf" srcId="{C979A699-6353-4A93-A928-711971E5169B}" destId="{4B425338-FBFA-4938-A1D9-A58E73CCAB27}" srcOrd="5" destOrd="0" presId="urn:microsoft.com/office/officeart/2005/8/layout/default"/>
    <dgm:cxn modelId="{C346625C-12D5-401C-A095-4F6D3A3DC32A}" type="presParOf" srcId="{C979A699-6353-4A93-A928-711971E5169B}" destId="{4FFF6814-D870-46F1-853A-BCC4A979937F}" srcOrd="6" destOrd="0" presId="urn:microsoft.com/office/officeart/2005/8/layout/default"/>
    <dgm:cxn modelId="{86938519-68B1-4EBD-B7CE-22439DD4FAED}" type="presParOf" srcId="{C979A699-6353-4A93-A928-711971E5169B}" destId="{39C204CC-7A5B-4E30-8238-4B1FC600930E}" srcOrd="7" destOrd="0" presId="urn:microsoft.com/office/officeart/2005/8/layout/default"/>
    <dgm:cxn modelId="{CB77AC13-6A5A-4035-87BD-7BDB1165B330}" type="presParOf" srcId="{C979A699-6353-4A93-A928-711971E5169B}" destId="{2904D1E9-E5FA-403D-B241-31551A970A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DA304-7DE1-4D1C-9AE2-5EA2ED9A47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21D187-2895-4E6C-8CC1-F656537D4F54}">
      <dgm:prSet/>
      <dgm:spPr/>
      <dgm:t>
        <a:bodyPr/>
        <a:lstStyle/>
        <a:p>
          <a:r>
            <a:rPr lang="en-GB" dirty="0"/>
            <a:t>2,4-D is a selective, systemic herbicide used for the control of broad-leaved weeds. It is </a:t>
          </a:r>
          <a:r>
            <a:rPr lang="en-GB" b="1" dirty="0"/>
            <a:t>highly soluble in water</a:t>
          </a:r>
          <a:r>
            <a:rPr lang="en-GB" dirty="0"/>
            <a:t>, volatile and has a low potential to leach to groundwater based on its chemical properties. </a:t>
          </a:r>
          <a:endParaRPr lang="en-US" dirty="0"/>
        </a:p>
      </dgm:t>
    </dgm:pt>
    <dgm:pt modelId="{6DE930AA-DC70-4AE4-8A7B-D7F8CB12E3F6}" type="parTrans" cxnId="{FC79674A-AFBA-45EB-BD09-CAE92284B8B6}">
      <dgm:prSet/>
      <dgm:spPr/>
      <dgm:t>
        <a:bodyPr/>
        <a:lstStyle/>
        <a:p>
          <a:endParaRPr lang="en-US"/>
        </a:p>
      </dgm:t>
    </dgm:pt>
    <dgm:pt modelId="{1A1A9CF3-0A3D-4DB9-BCF7-D4323F469F18}" type="sibTrans" cxnId="{FC79674A-AFBA-45EB-BD09-CAE92284B8B6}">
      <dgm:prSet/>
      <dgm:spPr/>
      <dgm:t>
        <a:bodyPr/>
        <a:lstStyle/>
        <a:p>
          <a:endParaRPr lang="en-US"/>
        </a:p>
      </dgm:t>
    </dgm:pt>
    <dgm:pt modelId="{B778A436-D199-41CA-A752-AA4577E0A6FE}">
      <dgm:prSet/>
      <dgm:spPr/>
      <dgm:t>
        <a:bodyPr/>
        <a:lstStyle/>
        <a:p>
          <a:r>
            <a:rPr lang="en-GB" dirty="0"/>
            <a:t>It is non-persistent in soil but may persist in aquatic systems under certain conditions for up to 6 months. </a:t>
          </a:r>
          <a:endParaRPr lang="en-US" dirty="0"/>
        </a:p>
      </dgm:t>
    </dgm:pt>
    <dgm:pt modelId="{75C84FE3-21AA-4B87-AE26-D2E32BB4FA70}" type="parTrans" cxnId="{40996A8E-B14C-454A-A39D-4CC8216FAA7E}">
      <dgm:prSet/>
      <dgm:spPr/>
      <dgm:t>
        <a:bodyPr/>
        <a:lstStyle/>
        <a:p>
          <a:endParaRPr lang="en-US"/>
        </a:p>
      </dgm:t>
    </dgm:pt>
    <dgm:pt modelId="{6C6F69DE-F588-4094-A71E-4048931F2685}" type="sibTrans" cxnId="{40996A8E-B14C-454A-A39D-4CC8216FAA7E}">
      <dgm:prSet/>
      <dgm:spPr/>
      <dgm:t>
        <a:bodyPr/>
        <a:lstStyle/>
        <a:p>
          <a:endParaRPr lang="en-US"/>
        </a:p>
      </dgm:t>
    </dgm:pt>
    <dgm:pt modelId="{9A1E482D-0B1E-4747-9BD4-95FDDB62F76F}">
      <dgm:prSet/>
      <dgm:spPr/>
      <dgm:t>
        <a:bodyPr/>
        <a:lstStyle/>
        <a:p>
          <a:r>
            <a:rPr lang="en-GB" dirty="0"/>
            <a:t>It is </a:t>
          </a:r>
          <a:r>
            <a:rPr lang="en-GB" b="1" dirty="0"/>
            <a:t>moderately toxic to mammals </a:t>
          </a:r>
          <a:r>
            <a:rPr lang="en-GB" dirty="0"/>
            <a:t>but should not bioaccumulate. It may have </a:t>
          </a:r>
          <a:r>
            <a:rPr lang="en-GB" b="1" dirty="0"/>
            <a:t>negative effects on reproduction</a:t>
          </a:r>
          <a:r>
            <a:rPr lang="en-GB" dirty="0"/>
            <a:t>, development and is a </a:t>
          </a:r>
          <a:r>
            <a:rPr lang="en-GB" b="1" dirty="0"/>
            <a:t>neurotoxin</a:t>
          </a:r>
          <a:r>
            <a:rPr lang="en-GB" dirty="0"/>
            <a:t> and an </a:t>
          </a:r>
          <a:r>
            <a:rPr lang="en-GB" b="1" dirty="0"/>
            <a:t>irritant</a:t>
          </a:r>
          <a:r>
            <a:rPr lang="en-GB" dirty="0"/>
            <a:t>. </a:t>
          </a:r>
          <a:endParaRPr lang="en-US" dirty="0"/>
        </a:p>
      </dgm:t>
    </dgm:pt>
    <dgm:pt modelId="{802B0E97-E2CB-4EEF-BE60-30E21B72E343}" type="parTrans" cxnId="{0BB9BA86-37AA-4D19-BE12-17C02741BC4B}">
      <dgm:prSet/>
      <dgm:spPr/>
      <dgm:t>
        <a:bodyPr/>
        <a:lstStyle/>
        <a:p>
          <a:endParaRPr lang="en-US"/>
        </a:p>
      </dgm:t>
    </dgm:pt>
    <dgm:pt modelId="{7ECEE8FE-8C2D-473D-ACDF-A7EF0E834454}" type="sibTrans" cxnId="{0BB9BA86-37AA-4D19-BE12-17C02741BC4B}">
      <dgm:prSet/>
      <dgm:spPr/>
      <dgm:t>
        <a:bodyPr/>
        <a:lstStyle/>
        <a:p>
          <a:endParaRPr lang="en-US"/>
        </a:p>
      </dgm:t>
    </dgm:pt>
    <dgm:pt modelId="{3E36AF52-870C-4BCD-BB3C-D11B3CDA5284}">
      <dgm:prSet/>
      <dgm:spPr/>
      <dgm:t>
        <a:bodyPr/>
        <a:lstStyle/>
        <a:p>
          <a:r>
            <a:rPr lang="en-GB" dirty="0"/>
            <a:t>It is </a:t>
          </a:r>
          <a:r>
            <a:rPr lang="en-GB" b="1" dirty="0"/>
            <a:t>moderately toxic </a:t>
          </a:r>
          <a:r>
            <a:rPr lang="en-GB" dirty="0"/>
            <a:t>to birds and most aquatic species as well as honeybees and </a:t>
          </a:r>
          <a:r>
            <a:rPr lang="en-GB" b="1" dirty="0"/>
            <a:t>earthworms</a:t>
          </a:r>
          <a:endParaRPr lang="en-US" dirty="0"/>
        </a:p>
      </dgm:t>
    </dgm:pt>
    <dgm:pt modelId="{4EB716B4-3AB5-475E-AE12-4F306722EEB4}" type="parTrans" cxnId="{86C58A6C-BF8D-4AAA-A6F9-D09E62CF4410}">
      <dgm:prSet/>
      <dgm:spPr/>
      <dgm:t>
        <a:bodyPr/>
        <a:lstStyle/>
        <a:p>
          <a:endParaRPr lang="en-US"/>
        </a:p>
      </dgm:t>
    </dgm:pt>
    <dgm:pt modelId="{9CD06E9D-7990-4036-9940-A06944432E8A}" type="sibTrans" cxnId="{86C58A6C-BF8D-4AAA-A6F9-D09E62CF4410}">
      <dgm:prSet/>
      <dgm:spPr/>
      <dgm:t>
        <a:bodyPr/>
        <a:lstStyle/>
        <a:p>
          <a:endParaRPr lang="en-US"/>
        </a:p>
      </dgm:t>
    </dgm:pt>
    <dgm:pt modelId="{ABC81189-D573-4BAC-AE95-46C1F84155CB}">
      <dgm:prSet/>
      <dgm:spPr/>
      <dgm:t>
        <a:bodyPr/>
        <a:lstStyle/>
        <a:p>
          <a:r>
            <a:rPr lang="en-GB" b="0" i="0"/>
            <a:t>Moderate risk of inhalation and dermal exposure depending on personal protection clothing and equipment utilised</a:t>
          </a:r>
          <a:endParaRPr lang="en-US" dirty="0"/>
        </a:p>
      </dgm:t>
    </dgm:pt>
    <dgm:pt modelId="{2E444172-A513-4C74-8BA9-54C201EA7E3B}" type="parTrans" cxnId="{A077DE0A-F92A-4D7E-82F0-95BC4039D09F}">
      <dgm:prSet/>
      <dgm:spPr/>
      <dgm:t>
        <a:bodyPr/>
        <a:lstStyle/>
        <a:p>
          <a:endParaRPr lang="en-GB"/>
        </a:p>
      </dgm:t>
    </dgm:pt>
    <dgm:pt modelId="{C5206EB0-63E7-42D8-845D-9920150135D2}" type="sibTrans" cxnId="{A077DE0A-F92A-4D7E-82F0-95BC4039D09F}">
      <dgm:prSet/>
      <dgm:spPr/>
      <dgm:t>
        <a:bodyPr/>
        <a:lstStyle/>
        <a:p>
          <a:endParaRPr lang="en-GB"/>
        </a:p>
      </dgm:t>
    </dgm:pt>
    <dgm:pt modelId="{917DC164-69B7-41D9-AD03-AA008A24E363}" type="pres">
      <dgm:prSet presAssocID="{510DA304-7DE1-4D1C-9AE2-5EA2ED9A47B1}" presName="diagram" presStyleCnt="0">
        <dgm:presLayoutVars>
          <dgm:dir/>
          <dgm:resizeHandles val="exact"/>
        </dgm:presLayoutVars>
      </dgm:prSet>
      <dgm:spPr/>
    </dgm:pt>
    <dgm:pt modelId="{334479D5-CF2C-4C99-B7B0-BC905759953D}" type="pres">
      <dgm:prSet presAssocID="{BA21D187-2895-4E6C-8CC1-F656537D4F54}" presName="node" presStyleLbl="node1" presStyleIdx="0" presStyleCnt="5">
        <dgm:presLayoutVars>
          <dgm:bulletEnabled val="1"/>
        </dgm:presLayoutVars>
      </dgm:prSet>
      <dgm:spPr/>
    </dgm:pt>
    <dgm:pt modelId="{2C95F45B-79FE-4EA5-8FA8-F65FCB00BCE9}" type="pres">
      <dgm:prSet presAssocID="{1A1A9CF3-0A3D-4DB9-BCF7-D4323F469F18}" presName="sibTrans" presStyleCnt="0"/>
      <dgm:spPr/>
    </dgm:pt>
    <dgm:pt modelId="{D96799C1-D4CB-4645-9708-8F75C2C9BFC6}" type="pres">
      <dgm:prSet presAssocID="{B778A436-D199-41CA-A752-AA4577E0A6FE}" presName="node" presStyleLbl="node1" presStyleIdx="1" presStyleCnt="5">
        <dgm:presLayoutVars>
          <dgm:bulletEnabled val="1"/>
        </dgm:presLayoutVars>
      </dgm:prSet>
      <dgm:spPr/>
    </dgm:pt>
    <dgm:pt modelId="{1B1EA94A-EBBE-456F-AF70-A6D821352908}" type="pres">
      <dgm:prSet presAssocID="{6C6F69DE-F588-4094-A71E-4048931F2685}" presName="sibTrans" presStyleCnt="0"/>
      <dgm:spPr/>
    </dgm:pt>
    <dgm:pt modelId="{1CD1455C-D23B-4CE1-B2A2-5D08E179194A}" type="pres">
      <dgm:prSet presAssocID="{9A1E482D-0B1E-4747-9BD4-95FDDB62F76F}" presName="node" presStyleLbl="node1" presStyleIdx="2" presStyleCnt="5">
        <dgm:presLayoutVars>
          <dgm:bulletEnabled val="1"/>
        </dgm:presLayoutVars>
      </dgm:prSet>
      <dgm:spPr/>
    </dgm:pt>
    <dgm:pt modelId="{BDA5A706-1FA1-4430-9AD4-BF96960FC565}" type="pres">
      <dgm:prSet presAssocID="{7ECEE8FE-8C2D-473D-ACDF-A7EF0E834454}" presName="sibTrans" presStyleCnt="0"/>
      <dgm:spPr/>
    </dgm:pt>
    <dgm:pt modelId="{6087EAF7-C67F-4BF4-BFF2-0975544D74E4}" type="pres">
      <dgm:prSet presAssocID="{3E36AF52-870C-4BCD-BB3C-D11B3CDA5284}" presName="node" presStyleLbl="node1" presStyleIdx="3" presStyleCnt="5">
        <dgm:presLayoutVars>
          <dgm:bulletEnabled val="1"/>
        </dgm:presLayoutVars>
      </dgm:prSet>
      <dgm:spPr/>
    </dgm:pt>
    <dgm:pt modelId="{86F216B1-40DB-4BD4-9F56-D55FD832D85D}" type="pres">
      <dgm:prSet presAssocID="{9CD06E9D-7990-4036-9940-A06944432E8A}" presName="sibTrans" presStyleCnt="0"/>
      <dgm:spPr/>
    </dgm:pt>
    <dgm:pt modelId="{56ACECE3-24B7-4369-B9BE-A4BD3D601E1B}" type="pres">
      <dgm:prSet presAssocID="{ABC81189-D573-4BAC-AE95-46C1F84155CB}" presName="node" presStyleLbl="node1" presStyleIdx="4" presStyleCnt="5">
        <dgm:presLayoutVars>
          <dgm:bulletEnabled val="1"/>
        </dgm:presLayoutVars>
      </dgm:prSet>
      <dgm:spPr/>
    </dgm:pt>
  </dgm:ptLst>
  <dgm:cxnLst>
    <dgm:cxn modelId="{A077DE0A-F92A-4D7E-82F0-95BC4039D09F}" srcId="{510DA304-7DE1-4D1C-9AE2-5EA2ED9A47B1}" destId="{ABC81189-D573-4BAC-AE95-46C1F84155CB}" srcOrd="4" destOrd="0" parTransId="{2E444172-A513-4C74-8BA9-54C201EA7E3B}" sibTransId="{C5206EB0-63E7-42D8-845D-9920150135D2}"/>
    <dgm:cxn modelId="{9A6DEF5D-6F97-4535-87D1-0A3D05FD132E}" type="presOf" srcId="{3E36AF52-870C-4BCD-BB3C-D11B3CDA5284}" destId="{6087EAF7-C67F-4BF4-BFF2-0975544D74E4}" srcOrd="0" destOrd="0" presId="urn:microsoft.com/office/officeart/2005/8/layout/default"/>
    <dgm:cxn modelId="{FC79674A-AFBA-45EB-BD09-CAE92284B8B6}" srcId="{510DA304-7DE1-4D1C-9AE2-5EA2ED9A47B1}" destId="{BA21D187-2895-4E6C-8CC1-F656537D4F54}" srcOrd="0" destOrd="0" parTransId="{6DE930AA-DC70-4AE4-8A7B-D7F8CB12E3F6}" sibTransId="{1A1A9CF3-0A3D-4DB9-BCF7-D4323F469F18}"/>
    <dgm:cxn modelId="{86C58A6C-BF8D-4AAA-A6F9-D09E62CF4410}" srcId="{510DA304-7DE1-4D1C-9AE2-5EA2ED9A47B1}" destId="{3E36AF52-870C-4BCD-BB3C-D11B3CDA5284}" srcOrd="3" destOrd="0" parTransId="{4EB716B4-3AB5-475E-AE12-4F306722EEB4}" sibTransId="{9CD06E9D-7990-4036-9940-A06944432E8A}"/>
    <dgm:cxn modelId="{0BB9BA86-37AA-4D19-BE12-17C02741BC4B}" srcId="{510DA304-7DE1-4D1C-9AE2-5EA2ED9A47B1}" destId="{9A1E482D-0B1E-4747-9BD4-95FDDB62F76F}" srcOrd="2" destOrd="0" parTransId="{802B0E97-E2CB-4EEF-BE60-30E21B72E343}" sibTransId="{7ECEE8FE-8C2D-473D-ACDF-A7EF0E834454}"/>
    <dgm:cxn modelId="{40996A8E-B14C-454A-A39D-4CC8216FAA7E}" srcId="{510DA304-7DE1-4D1C-9AE2-5EA2ED9A47B1}" destId="{B778A436-D199-41CA-A752-AA4577E0A6FE}" srcOrd="1" destOrd="0" parTransId="{75C84FE3-21AA-4B87-AE26-D2E32BB4FA70}" sibTransId="{6C6F69DE-F588-4094-A71E-4048931F2685}"/>
    <dgm:cxn modelId="{8C5FB0BD-CACC-4412-82A3-1C5F4FF03090}" type="presOf" srcId="{9A1E482D-0B1E-4747-9BD4-95FDDB62F76F}" destId="{1CD1455C-D23B-4CE1-B2A2-5D08E179194A}" srcOrd="0" destOrd="0" presId="urn:microsoft.com/office/officeart/2005/8/layout/default"/>
    <dgm:cxn modelId="{61F408C2-A4C1-4A20-A3A2-96493FD41806}" type="presOf" srcId="{B778A436-D199-41CA-A752-AA4577E0A6FE}" destId="{D96799C1-D4CB-4645-9708-8F75C2C9BFC6}" srcOrd="0" destOrd="0" presId="urn:microsoft.com/office/officeart/2005/8/layout/default"/>
    <dgm:cxn modelId="{87119DC6-901E-4B14-BA02-DC9E485E7905}" type="presOf" srcId="{ABC81189-D573-4BAC-AE95-46C1F84155CB}" destId="{56ACECE3-24B7-4369-B9BE-A4BD3D601E1B}" srcOrd="0" destOrd="0" presId="urn:microsoft.com/office/officeart/2005/8/layout/default"/>
    <dgm:cxn modelId="{2AA545CD-D8F8-4F44-BD77-BFBFAD031B01}" type="presOf" srcId="{BA21D187-2895-4E6C-8CC1-F656537D4F54}" destId="{334479D5-CF2C-4C99-B7B0-BC905759953D}" srcOrd="0" destOrd="0" presId="urn:microsoft.com/office/officeart/2005/8/layout/default"/>
    <dgm:cxn modelId="{60A2F9E1-C574-4A6B-B7A8-439BF94093C4}" type="presOf" srcId="{510DA304-7DE1-4D1C-9AE2-5EA2ED9A47B1}" destId="{917DC164-69B7-41D9-AD03-AA008A24E363}" srcOrd="0" destOrd="0" presId="urn:microsoft.com/office/officeart/2005/8/layout/default"/>
    <dgm:cxn modelId="{644E83F0-C05D-46DC-A04D-8AB1FF01A8E6}" type="presParOf" srcId="{917DC164-69B7-41D9-AD03-AA008A24E363}" destId="{334479D5-CF2C-4C99-B7B0-BC905759953D}" srcOrd="0" destOrd="0" presId="urn:microsoft.com/office/officeart/2005/8/layout/default"/>
    <dgm:cxn modelId="{8B4DA14A-5869-42D8-9E6B-6BCF3A6BDC4F}" type="presParOf" srcId="{917DC164-69B7-41D9-AD03-AA008A24E363}" destId="{2C95F45B-79FE-4EA5-8FA8-F65FCB00BCE9}" srcOrd="1" destOrd="0" presId="urn:microsoft.com/office/officeart/2005/8/layout/default"/>
    <dgm:cxn modelId="{A45FA31E-909E-4371-8DDC-08598E94E82C}" type="presParOf" srcId="{917DC164-69B7-41D9-AD03-AA008A24E363}" destId="{D96799C1-D4CB-4645-9708-8F75C2C9BFC6}" srcOrd="2" destOrd="0" presId="urn:microsoft.com/office/officeart/2005/8/layout/default"/>
    <dgm:cxn modelId="{41DCBF42-B5F0-4FD4-8225-BE1CBB530EA7}" type="presParOf" srcId="{917DC164-69B7-41D9-AD03-AA008A24E363}" destId="{1B1EA94A-EBBE-456F-AF70-A6D821352908}" srcOrd="3" destOrd="0" presId="urn:microsoft.com/office/officeart/2005/8/layout/default"/>
    <dgm:cxn modelId="{B1B2738F-B566-4428-B181-D44730915883}" type="presParOf" srcId="{917DC164-69B7-41D9-AD03-AA008A24E363}" destId="{1CD1455C-D23B-4CE1-B2A2-5D08E179194A}" srcOrd="4" destOrd="0" presId="urn:microsoft.com/office/officeart/2005/8/layout/default"/>
    <dgm:cxn modelId="{94ECA1C5-C8A0-40C8-BCA2-DED9744A56AB}" type="presParOf" srcId="{917DC164-69B7-41D9-AD03-AA008A24E363}" destId="{BDA5A706-1FA1-4430-9AD4-BF96960FC565}" srcOrd="5" destOrd="0" presId="urn:microsoft.com/office/officeart/2005/8/layout/default"/>
    <dgm:cxn modelId="{037FD005-B09F-4A00-AB6E-A91A81A13AD9}" type="presParOf" srcId="{917DC164-69B7-41D9-AD03-AA008A24E363}" destId="{6087EAF7-C67F-4BF4-BFF2-0975544D74E4}" srcOrd="6" destOrd="0" presId="urn:microsoft.com/office/officeart/2005/8/layout/default"/>
    <dgm:cxn modelId="{B844C503-5B2E-4A5E-A3EB-B3B14E563DC7}" type="presParOf" srcId="{917DC164-69B7-41D9-AD03-AA008A24E363}" destId="{86F216B1-40DB-4BD4-9F56-D55FD832D85D}" srcOrd="7" destOrd="0" presId="urn:microsoft.com/office/officeart/2005/8/layout/default"/>
    <dgm:cxn modelId="{0D5D7565-4B86-45BD-8C01-D22BBD983D7B}" type="presParOf" srcId="{917DC164-69B7-41D9-AD03-AA008A24E363}" destId="{56ACECE3-24B7-4369-B9BE-A4BD3D601E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2C371-9BF7-4357-8368-CA31D9045A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F7B17A-BA21-4E00-9DC5-92C663A7B61D}">
      <dgm:prSet/>
      <dgm:spPr/>
      <dgm:t>
        <a:bodyPr/>
        <a:lstStyle/>
        <a:p>
          <a:r>
            <a:rPr lang="en-GB"/>
            <a:t>Protect yourselves</a:t>
          </a:r>
          <a:endParaRPr lang="en-US"/>
        </a:p>
      </dgm:t>
    </dgm:pt>
    <dgm:pt modelId="{3EC2A6DD-993F-42DB-8143-40822C04310A}" type="parTrans" cxnId="{CE10D409-069E-43AC-8C80-A8F457435BAB}">
      <dgm:prSet/>
      <dgm:spPr/>
      <dgm:t>
        <a:bodyPr/>
        <a:lstStyle/>
        <a:p>
          <a:endParaRPr lang="en-US"/>
        </a:p>
      </dgm:t>
    </dgm:pt>
    <dgm:pt modelId="{CAB2B020-866B-48CC-9712-6EFD182CD4B4}" type="sibTrans" cxnId="{CE10D409-069E-43AC-8C80-A8F457435BAB}">
      <dgm:prSet/>
      <dgm:spPr/>
      <dgm:t>
        <a:bodyPr/>
        <a:lstStyle/>
        <a:p>
          <a:endParaRPr lang="en-US"/>
        </a:p>
      </dgm:t>
    </dgm:pt>
    <dgm:pt modelId="{BA9F793D-5FBE-4EF9-839A-5E3C63FE0310}">
      <dgm:prSet/>
      <dgm:spPr/>
      <dgm:t>
        <a:bodyPr/>
        <a:lstStyle/>
        <a:p>
          <a:r>
            <a:rPr lang="en-GB"/>
            <a:t>Protect the environment</a:t>
          </a:r>
          <a:endParaRPr lang="en-US"/>
        </a:p>
      </dgm:t>
    </dgm:pt>
    <dgm:pt modelId="{E445BC72-E707-42C2-827B-F03597DD2BA5}" type="parTrans" cxnId="{E2CB4EAE-F0E9-4B73-93F3-099DFD84CED4}">
      <dgm:prSet/>
      <dgm:spPr/>
      <dgm:t>
        <a:bodyPr/>
        <a:lstStyle/>
        <a:p>
          <a:endParaRPr lang="en-US"/>
        </a:p>
      </dgm:t>
    </dgm:pt>
    <dgm:pt modelId="{45B5A6F7-EEBE-4300-89C9-DF0561A5AE80}" type="sibTrans" cxnId="{E2CB4EAE-F0E9-4B73-93F3-099DFD84CED4}">
      <dgm:prSet/>
      <dgm:spPr/>
      <dgm:t>
        <a:bodyPr/>
        <a:lstStyle/>
        <a:p>
          <a:endParaRPr lang="en-US"/>
        </a:p>
      </dgm:t>
    </dgm:pt>
    <dgm:pt modelId="{EEFD4D5E-63A0-4FE5-B7BD-DE067E97F943}" type="pres">
      <dgm:prSet presAssocID="{8CB2C371-9BF7-4357-8368-CA31D9045A5F}" presName="linear" presStyleCnt="0">
        <dgm:presLayoutVars>
          <dgm:animLvl val="lvl"/>
          <dgm:resizeHandles val="exact"/>
        </dgm:presLayoutVars>
      </dgm:prSet>
      <dgm:spPr/>
    </dgm:pt>
    <dgm:pt modelId="{C336A187-C2D2-4E7A-9432-E13455935EAE}" type="pres">
      <dgm:prSet presAssocID="{26F7B17A-BA21-4E00-9DC5-92C663A7B6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BAA755-C364-49C9-9522-1923D7EB2696}" type="pres">
      <dgm:prSet presAssocID="{CAB2B020-866B-48CC-9712-6EFD182CD4B4}" presName="spacer" presStyleCnt="0"/>
      <dgm:spPr/>
    </dgm:pt>
    <dgm:pt modelId="{1EC5AA1F-1DF1-44B4-854A-5B384AD19928}" type="pres">
      <dgm:prSet presAssocID="{BA9F793D-5FBE-4EF9-839A-5E3C63FE03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E10D409-069E-43AC-8C80-A8F457435BAB}" srcId="{8CB2C371-9BF7-4357-8368-CA31D9045A5F}" destId="{26F7B17A-BA21-4E00-9DC5-92C663A7B61D}" srcOrd="0" destOrd="0" parTransId="{3EC2A6DD-993F-42DB-8143-40822C04310A}" sibTransId="{CAB2B020-866B-48CC-9712-6EFD182CD4B4}"/>
    <dgm:cxn modelId="{488F920A-2DDE-4306-B958-C41459E021DB}" type="presOf" srcId="{26F7B17A-BA21-4E00-9DC5-92C663A7B61D}" destId="{C336A187-C2D2-4E7A-9432-E13455935EAE}" srcOrd="0" destOrd="0" presId="urn:microsoft.com/office/officeart/2005/8/layout/vList2"/>
    <dgm:cxn modelId="{12D99525-69CF-47B1-A172-27DD1D62ED16}" type="presOf" srcId="{BA9F793D-5FBE-4EF9-839A-5E3C63FE0310}" destId="{1EC5AA1F-1DF1-44B4-854A-5B384AD19928}" srcOrd="0" destOrd="0" presId="urn:microsoft.com/office/officeart/2005/8/layout/vList2"/>
    <dgm:cxn modelId="{589ED588-7E98-459E-8063-86572497B4AE}" type="presOf" srcId="{8CB2C371-9BF7-4357-8368-CA31D9045A5F}" destId="{EEFD4D5E-63A0-4FE5-B7BD-DE067E97F943}" srcOrd="0" destOrd="0" presId="urn:microsoft.com/office/officeart/2005/8/layout/vList2"/>
    <dgm:cxn modelId="{E2CB4EAE-F0E9-4B73-93F3-099DFD84CED4}" srcId="{8CB2C371-9BF7-4357-8368-CA31D9045A5F}" destId="{BA9F793D-5FBE-4EF9-839A-5E3C63FE0310}" srcOrd="1" destOrd="0" parTransId="{E445BC72-E707-42C2-827B-F03597DD2BA5}" sibTransId="{45B5A6F7-EEBE-4300-89C9-DF0561A5AE80}"/>
    <dgm:cxn modelId="{D759C99E-91BE-42B1-BFFA-E8B432AA8350}" type="presParOf" srcId="{EEFD4D5E-63A0-4FE5-B7BD-DE067E97F943}" destId="{C336A187-C2D2-4E7A-9432-E13455935EAE}" srcOrd="0" destOrd="0" presId="urn:microsoft.com/office/officeart/2005/8/layout/vList2"/>
    <dgm:cxn modelId="{D228362D-AA1F-4C99-A025-E68C8D7592E8}" type="presParOf" srcId="{EEFD4D5E-63A0-4FE5-B7BD-DE067E97F943}" destId="{49BAA755-C364-49C9-9522-1923D7EB2696}" srcOrd="1" destOrd="0" presId="urn:microsoft.com/office/officeart/2005/8/layout/vList2"/>
    <dgm:cxn modelId="{5E3B1849-5656-400D-A4E5-B7B88CDF9CF9}" type="presParOf" srcId="{EEFD4D5E-63A0-4FE5-B7BD-DE067E97F943}" destId="{1EC5AA1F-1DF1-44B4-854A-5B384AD199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7AE9-DDB5-45C6-B7EA-FA055B2FDF92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Surface and Groundwater Pollution</a:t>
          </a:r>
          <a:endParaRPr lang="en-US" sz="3400" kern="1200"/>
        </a:p>
      </dsp:txBody>
      <dsp:txXfrm>
        <a:off x="307345" y="1546"/>
        <a:ext cx="3222855" cy="1933713"/>
      </dsp:txXfrm>
    </dsp:sp>
    <dsp:sp modelId="{C4ABA276-0FDC-4149-A876-B3A3EF7B8EB9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Exceed the Environmental Quality Standard</a:t>
          </a:r>
          <a:endParaRPr lang="en-US" sz="3400" kern="1200"/>
        </a:p>
      </dsp:txBody>
      <dsp:txXfrm>
        <a:off x="3852486" y="1546"/>
        <a:ext cx="3222855" cy="1933713"/>
      </dsp:txXfrm>
    </dsp:sp>
    <dsp:sp modelId="{8D76A4C2-DBDD-47F1-9538-970C79A86A92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Very Popular and used in large quantities</a:t>
          </a:r>
          <a:endParaRPr lang="en-US" sz="3400" kern="1200"/>
        </a:p>
      </dsp:txBody>
      <dsp:txXfrm>
        <a:off x="7397627" y="1546"/>
        <a:ext cx="3222855" cy="1933713"/>
      </dsp:txXfrm>
    </dsp:sp>
    <dsp:sp modelId="{4FFF6814-D870-46F1-853A-BCC4A979937F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Over-applied</a:t>
          </a:r>
          <a:endParaRPr lang="en-US" sz="3400" kern="1200" dirty="0"/>
        </a:p>
      </dsp:txBody>
      <dsp:txXfrm>
        <a:off x="2079915" y="2257545"/>
        <a:ext cx="3222855" cy="1933713"/>
      </dsp:txXfrm>
    </dsp:sp>
    <dsp:sp modelId="{2904D1E9-E5FA-403D-B241-31551A970ABF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Hazardous</a:t>
          </a:r>
        </a:p>
      </dsp:txBody>
      <dsp:txXfrm>
        <a:off x="562505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479D5-CF2C-4C99-B7B0-BC905759953D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2,4-D is a selective, systemic herbicide used for the control of broad-leaved weeds. It is </a:t>
          </a:r>
          <a:r>
            <a:rPr lang="en-GB" sz="1700" b="1" kern="1200" dirty="0"/>
            <a:t>highly soluble in water</a:t>
          </a:r>
          <a:r>
            <a:rPr lang="en-GB" sz="1700" kern="1200" dirty="0"/>
            <a:t>, volatile and has a low potential to leach to groundwater based on its chemical properties. </a:t>
          </a:r>
          <a:endParaRPr lang="en-US" sz="1700" kern="1200" dirty="0"/>
        </a:p>
      </dsp:txBody>
      <dsp:txXfrm>
        <a:off x="402550" y="1992"/>
        <a:ext cx="3034531" cy="1820718"/>
      </dsp:txXfrm>
    </dsp:sp>
    <dsp:sp modelId="{D96799C1-D4CB-4645-9708-8F75C2C9BFC6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It is non-persistent in soil but may persist in aquatic systems under certain conditions for up to 6 months. </a:t>
          </a:r>
          <a:endParaRPr lang="en-US" sz="1700" kern="1200" dirty="0"/>
        </a:p>
      </dsp:txBody>
      <dsp:txXfrm>
        <a:off x="3740534" y="1992"/>
        <a:ext cx="3034531" cy="1820718"/>
      </dsp:txXfrm>
    </dsp:sp>
    <dsp:sp modelId="{1CD1455C-D23B-4CE1-B2A2-5D08E179194A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It is </a:t>
          </a:r>
          <a:r>
            <a:rPr lang="en-GB" sz="1700" b="1" kern="1200" dirty="0"/>
            <a:t>moderately toxic to mammals </a:t>
          </a:r>
          <a:r>
            <a:rPr lang="en-GB" sz="1700" kern="1200" dirty="0"/>
            <a:t>but should not bioaccumulate. It may have </a:t>
          </a:r>
          <a:r>
            <a:rPr lang="en-GB" sz="1700" b="1" kern="1200" dirty="0"/>
            <a:t>negative effects on reproduction</a:t>
          </a:r>
          <a:r>
            <a:rPr lang="en-GB" sz="1700" kern="1200" dirty="0"/>
            <a:t>, development and is a </a:t>
          </a:r>
          <a:r>
            <a:rPr lang="en-GB" sz="1700" b="1" kern="1200" dirty="0"/>
            <a:t>neurotoxin</a:t>
          </a:r>
          <a:r>
            <a:rPr lang="en-GB" sz="1700" kern="1200" dirty="0"/>
            <a:t> and an </a:t>
          </a:r>
          <a:r>
            <a:rPr lang="en-GB" sz="1700" b="1" kern="1200" dirty="0"/>
            <a:t>irritant</a:t>
          </a:r>
          <a:r>
            <a:rPr lang="en-GB" sz="1700" kern="1200" dirty="0"/>
            <a:t>. </a:t>
          </a:r>
          <a:endParaRPr lang="en-US" sz="1700" kern="1200" dirty="0"/>
        </a:p>
      </dsp:txBody>
      <dsp:txXfrm>
        <a:off x="7078518" y="1992"/>
        <a:ext cx="3034531" cy="1820718"/>
      </dsp:txXfrm>
    </dsp:sp>
    <dsp:sp modelId="{6087EAF7-C67F-4BF4-BFF2-0975544D74E4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It is </a:t>
          </a:r>
          <a:r>
            <a:rPr lang="en-GB" sz="1700" b="1" kern="1200" dirty="0"/>
            <a:t>moderately toxic </a:t>
          </a:r>
          <a:r>
            <a:rPr lang="en-GB" sz="1700" kern="1200" dirty="0"/>
            <a:t>to birds and most aquatic species as well as honeybees and </a:t>
          </a:r>
          <a:r>
            <a:rPr lang="en-GB" sz="1700" b="1" kern="1200" dirty="0"/>
            <a:t>earthworms</a:t>
          </a:r>
          <a:endParaRPr lang="en-US" sz="1700" kern="1200" dirty="0"/>
        </a:p>
      </dsp:txBody>
      <dsp:txXfrm>
        <a:off x="2071542" y="2126164"/>
        <a:ext cx="3034531" cy="1820718"/>
      </dsp:txXfrm>
    </dsp:sp>
    <dsp:sp modelId="{56ACECE3-24B7-4369-B9BE-A4BD3D601E1B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/>
            <a:t>Moderate risk of inhalation and dermal exposure depending on personal protection clothing and equipment utilised</a:t>
          </a:r>
          <a:endParaRPr lang="en-US" sz="1700" kern="1200" dirty="0"/>
        </a:p>
      </dsp:txBody>
      <dsp:txXfrm>
        <a:off x="5409526" y="2126164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6A187-C2D2-4E7A-9432-E13455935EAE}">
      <dsp:nvSpPr>
        <dsp:cNvPr id="0" name=""/>
        <dsp:cNvSpPr/>
      </dsp:nvSpPr>
      <dsp:spPr>
        <a:xfrm>
          <a:off x="0" y="73043"/>
          <a:ext cx="6263640" cy="2585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Protect yourselves</a:t>
          </a:r>
          <a:endParaRPr lang="en-US" sz="6500" kern="1200"/>
        </a:p>
      </dsp:txBody>
      <dsp:txXfrm>
        <a:off x="126223" y="199266"/>
        <a:ext cx="6011194" cy="2333254"/>
      </dsp:txXfrm>
    </dsp:sp>
    <dsp:sp modelId="{1EC5AA1F-1DF1-44B4-854A-5B384AD19928}">
      <dsp:nvSpPr>
        <dsp:cNvPr id="0" name=""/>
        <dsp:cNvSpPr/>
      </dsp:nvSpPr>
      <dsp:spPr>
        <a:xfrm>
          <a:off x="0" y="2845943"/>
          <a:ext cx="6263640" cy="2585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Protect the environment</a:t>
          </a:r>
          <a:endParaRPr lang="en-US" sz="6500" kern="1200"/>
        </a:p>
      </dsp:txBody>
      <dsp:txXfrm>
        <a:off x="126223" y="2972166"/>
        <a:ext cx="6011194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2BBD-2344-4A3C-AF1E-085A43B058A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BC4FD-1FA9-4CD0-AE9E-5ECA04F9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4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Pesticide use survey</a:t>
            </a:r>
          </a:p>
          <a:p>
            <a:r>
              <a:rPr lang="en-GB" sz="1200" b="0" i="0" u="none" strike="noStrike" baseline="0" dirty="0">
                <a:latin typeface="CIDFont+F1"/>
              </a:rPr>
              <a:t>Lawn care 25 responses, 16 of which with pesticide data attached</a:t>
            </a:r>
          </a:p>
          <a:p>
            <a:endParaRPr lang="en-GB" dirty="0">
              <a:latin typeface="CIDFont+F1"/>
            </a:endParaRPr>
          </a:p>
          <a:p>
            <a:pPr algn="l"/>
            <a:r>
              <a:rPr lang="en-GB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Lawn care has shown a positive response in terms of the numbers received and one of the major lawn care companies not only submitted a response for their whole company (over 100 franchises), but also actively encouraged their franchisees to participate as well. Another smaller company provided information for each of their locations.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BC4FD-1FA9-4CD0-AE9E-5ECA04F996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7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3870-6AA2-4338-80D4-C4286D72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CE58F-52BD-477C-84B3-CF83AD3C5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9519-9D80-4F73-9E1E-D3523C5F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1F71-759D-4BE0-B737-8B3C2CDF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F05D1-3AAE-4CF4-B866-F1541047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0CA6-E2E5-441F-AE90-35B5C65C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E3725-D18C-4269-B586-833E0433E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5148A-281E-455E-ADDD-F01FE7DF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6E8F2-0E8D-4F11-995E-9BE9A85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73AD5-4416-42A7-BE00-FFD93FCF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2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565A7-5618-4B9D-B769-E3117B0C3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F19B9-8066-40D4-932C-F4EA12784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A818-846E-4402-BEB5-512B9940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6E9B-DB23-40DA-BCA8-2ACDF32F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0BA8-0035-4A6E-A6DA-27DC1E46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1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A545-16D7-4045-91F2-9166CD3B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312C-9543-4C13-8496-6D57F862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2D03E-54B7-4F5B-B826-83120B2C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3508-7E50-4F71-A859-6F490187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0714-76C0-46B5-A7C4-DAA7000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5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C3A2-77AF-4B5F-9FDB-858226CC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C8406-7428-4229-85B5-C9BB4F200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E050-9F3F-4790-BAED-C04FE951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15B8-33AD-4704-B8CA-8993CA2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E32B-6ACA-4341-9AA9-8F67DD36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8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7108-E76F-450F-8FC3-5E277D3D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0735-591E-4128-8702-E8C7D0D42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9A932-F8E9-4333-802E-1A1B3E07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6F603-81A4-469E-9CDA-391E8F3C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5D043-4172-4876-B11E-4599FE5D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AD973-9367-4F94-97D8-7E73C4A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72AD-4993-489E-A5ED-71A3EC16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76216-E967-46B1-A30D-FB60FB188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13A2D-AE06-41A8-88FF-03896C2B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7DFE9-894A-4F4C-829B-4637FF17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F4D32-058F-4CA6-9CC3-6B5E04F51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353EE-13E0-49B1-ADEC-721B014B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B9F31-632E-45FB-B224-BB82FA92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19BD9-1118-4894-A19A-24405A45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75DA-F97E-4006-B7C5-73903DF5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17853-F285-46D1-BAD6-B4F498DB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FB5B8-9133-492F-9140-786DC538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9FA8B-65E8-4D14-8490-67841E24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6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3E63D-5477-4E2B-9C81-0B7CA5B2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113B9-2D05-4145-BFB4-D4ACE331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7D7C8-0EE8-4B8B-83D0-DEF98C5F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4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7B5B-0F61-453C-B383-0810EEDE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8112-9052-4311-B2C4-7D81F0CD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E3322-9990-4E95-87CC-FAB9F6B28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3DB20-33B7-40C5-BFFA-E45D5889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A75F2-8394-431C-B262-149711AC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37921-7B3C-4108-B01B-7819AFBF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7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97F9-345A-4F35-B234-3642003A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DF9F4-C47C-4DD4-894C-4DC4FD3EA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2D45D-C1F5-4F31-A899-570B4BD63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93F2-97AC-4910-93ED-C8909BB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CA9D-A380-47BB-A76F-DB3EB81B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6E842-2CEA-46B9-A114-6E1F3636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064F5-6FCE-48C8-8842-1B1EE2FA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5A76D-7F01-45A0-9AE4-C08E32FE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830E3-76DA-4E0E-BE86-54BF9E6E6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3689-13D6-4FE0-90D3-B3B77AC7BC1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D89D9-8413-46F3-8418-36105851F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4F53-F33E-4E7D-B099-ACD32D484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9338-99A5-4B20-ADD3-3B1364370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4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sstats.fera.co.uk/api/report-download/6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D0F3E-07BE-4DC2-9226-1EEE6B124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The Risks of Lawn Pesticides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7CCCC-8F9F-4144-9505-1ABD86095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sz="2800" b="1" dirty="0"/>
              <a:t>Jonathan Newman</a:t>
            </a:r>
          </a:p>
          <a:p>
            <a:pPr algn="l"/>
            <a:r>
              <a:rPr lang="en-GB" sz="2000" i="1" dirty="0"/>
              <a:t>Senior Pesticides Policy Advisor</a:t>
            </a:r>
          </a:p>
          <a:p>
            <a:pPr algn="l"/>
            <a:r>
              <a:rPr lang="en-GB" dirty="0"/>
              <a:t>The Environment Agency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C6E21-58E9-414A-A9FD-5073BAA8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4074"/>
            <a:ext cx="12191998" cy="4351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FE0D1-F02E-4B7B-9CEA-A187DE5F56B6}"/>
              </a:ext>
            </a:extLst>
          </p:cNvPr>
          <p:cNvSpPr txBox="1"/>
          <p:nvPr/>
        </p:nvSpPr>
        <p:spPr>
          <a:xfrm>
            <a:off x="1350682" y="2314575"/>
            <a:ext cx="678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Risks of Lawn Pesticides</a:t>
            </a:r>
          </a:p>
          <a:p>
            <a:r>
              <a:rPr lang="en-GB" sz="2800" b="1" dirty="0"/>
              <a:t>Issues and Mitigation Measures</a:t>
            </a:r>
          </a:p>
          <a:p>
            <a:endParaRPr lang="en-GB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C109D-388D-4927-84A6-C2821476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03" y="44784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A23DE-5650-457B-BA7D-E2C97EF0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Mecoprop P concentration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B139-DB66-4626-A56B-B5F32DEC9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" y="-213787"/>
            <a:ext cx="12192003" cy="70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818B9-95C8-4C0E-85DD-8F1C33BA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Practical Measures to limit pesticide application to Lawns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4B256-17FC-4673-9D72-9ADE09FA4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Worse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dirty="0"/>
              <a:t>General application to lawn of mixed weed and feed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dirty="0"/>
              <a:t>Spray whole lawn with liquid pesticide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dirty="0"/>
              <a:t>Rinse containers down the drain</a:t>
            </a:r>
          </a:p>
          <a:p>
            <a:pPr marL="914400" lvl="1" indent="-457200">
              <a:buFont typeface="+mj-lt"/>
              <a:buAutoNum type="arabicPeriod"/>
            </a:pPr>
            <a:endParaRPr lang="en-GB" sz="2000" dirty="0"/>
          </a:p>
        </p:txBody>
      </p: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4EDD4-ED26-40C3-A8FE-F9E0EE7E3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Better</a:t>
            </a:r>
          </a:p>
          <a:p>
            <a:pPr marL="914400" lvl="1" indent="-457200">
              <a:buAutoNum type="arabicPeriod"/>
            </a:pPr>
            <a:r>
              <a:rPr lang="en-GB" sz="2800" dirty="0"/>
              <a:t>Spot treatment of weeds</a:t>
            </a:r>
          </a:p>
          <a:p>
            <a:pPr marL="914400" lvl="1" indent="-457200">
              <a:buAutoNum type="arabicPeriod"/>
            </a:pPr>
            <a:r>
              <a:rPr lang="en-GB" sz="2800" dirty="0"/>
              <a:t>Dig out large weeds</a:t>
            </a:r>
          </a:p>
          <a:p>
            <a:pPr marL="914400" lvl="1" indent="-457200">
              <a:buAutoNum type="arabicPeriod"/>
            </a:pPr>
            <a:r>
              <a:rPr lang="en-GB" sz="2800" dirty="0"/>
              <a:t>Rinse empty containers into the sprayer</a:t>
            </a:r>
          </a:p>
          <a:p>
            <a:pPr marL="914400" lvl="1" indent="-457200">
              <a:buAutoNum type="arabicPeriod"/>
            </a:pPr>
            <a:r>
              <a:rPr lang="en-GB" sz="2800" dirty="0"/>
              <a:t>Any suggestions?</a:t>
            </a:r>
          </a:p>
          <a:p>
            <a:pPr marL="914400" lvl="1" indent="-457200"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2938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7B479-59DB-4770-9C7A-A25B9D2F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Summary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E953F15-DA54-7E04-7C54-9D97BD820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373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08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59FD7D-9691-41C3-8C07-7864EAF47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65" b="5610"/>
          <a:stretch/>
        </p:blipFill>
        <p:spPr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67464-6C3B-4013-925D-1CA5A0FC8AB3}"/>
              </a:ext>
            </a:extLst>
          </p:cNvPr>
          <p:cNvSpPr txBox="1"/>
          <p:nvPr/>
        </p:nvSpPr>
        <p:spPr>
          <a:xfrm>
            <a:off x="657546" y="5917915"/>
            <a:ext cx="319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Credit UK Lawn Care Association</a:t>
            </a:r>
          </a:p>
        </p:txBody>
      </p:sp>
    </p:spTree>
    <p:extLst>
      <p:ext uri="{BB962C8B-B14F-4D97-AF65-F5344CB8AC3E}">
        <p14:creationId xmlns:p14="http://schemas.microsoft.com/office/powerpoint/2010/main" val="32143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3F019-1465-4B9B-B492-A4560E2D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 They Matter?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D3344408-E8ED-DDB3-2859-85D373096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9772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0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ACD4-066A-416B-93E8-1F509116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3847"/>
            <a:ext cx="10515600" cy="1103713"/>
          </a:xfrm>
        </p:spPr>
        <p:txBody>
          <a:bodyPr/>
          <a:lstStyle/>
          <a:p>
            <a:r>
              <a:rPr lang="en-GB" b="1" dirty="0"/>
              <a:t>Pesticides of Concern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CFF7EB-9E38-4BAF-92A9-3D1723A9E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55733"/>
              </p:ext>
            </p:extLst>
          </p:nvPr>
        </p:nvGraphicFramePr>
        <p:xfrm>
          <a:off x="838199" y="1315093"/>
          <a:ext cx="10515601" cy="458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349">
                  <a:extLst>
                    <a:ext uri="{9D8B030D-6E8A-4147-A177-3AD203B41FA5}">
                      <a16:colId xmlns:a16="http://schemas.microsoft.com/office/drawing/2014/main" val="784794433"/>
                    </a:ext>
                  </a:extLst>
                </a:gridCol>
                <a:gridCol w="1102920">
                  <a:extLst>
                    <a:ext uri="{9D8B030D-6E8A-4147-A177-3AD203B41FA5}">
                      <a16:colId xmlns:a16="http://schemas.microsoft.com/office/drawing/2014/main" val="211776271"/>
                    </a:ext>
                  </a:extLst>
                </a:gridCol>
                <a:gridCol w="1102920">
                  <a:extLst>
                    <a:ext uri="{9D8B030D-6E8A-4147-A177-3AD203B41FA5}">
                      <a16:colId xmlns:a16="http://schemas.microsoft.com/office/drawing/2014/main" val="2047161602"/>
                    </a:ext>
                  </a:extLst>
                </a:gridCol>
                <a:gridCol w="4415961">
                  <a:extLst>
                    <a:ext uri="{9D8B030D-6E8A-4147-A177-3AD203B41FA5}">
                      <a16:colId xmlns:a16="http://schemas.microsoft.com/office/drawing/2014/main" val="2035801843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660759625"/>
                    </a:ext>
                  </a:extLst>
                </a:gridCol>
              </a:tblGrid>
              <a:tr h="832206">
                <a:tc>
                  <a:txBody>
                    <a:bodyPr/>
                    <a:lstStyle/>
                    <a:p>
                      <a:r>
                        <a:rPr lang="en-GB" dirty="0"/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Tonnes used per annum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Human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AOEL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9461"/>
                  </a:ext>
                </a:extLst>
              </a:tr>
              <a:tr h="1010624">
                <a:tc>
                  <a:txBody>
                    <a:bodyPr/>
                    <a:lstStyle/>
                    <a:p>
                      <a:r>
                        <a:rPr lang="en-GB" dirty="0"/>
                        <a:t>2,4-D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Endocrine Disruptor, Reproduction Effects, Neurotoxicant, Respiratory and Eye Irritant</a:t>
                      </a:r>
                    </a:p>
                    <a:p>
                      <a:pPr algn="ctr"/>
                      <a:r>
                        <a:rPr lang="en-GB" dirty="0"/>
                        <a:t>WHO: Moderately Hazardous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0.15</a:t>
                      </a:r>
                    </a:p>
                    <a:p>
                      <a:pPr algn="ctr"/>
                      <a:r>
                        <a:rPr lang="en-GB" dirty="0"/>
                        <a:t>(12 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096521"/>
                  </a:ext>
                </a:extLst>
              </a:tr>
              <a:tr h="70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Dicamba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Respiratory and Eye Irritant</a:t>
                      </a:r>
                    </a:p>
                    <a:p>
                      <a:pPr algn="ctr"/>
                      <a:r>
                        <a:rPr lang="en-GB" dirty="0"/>
                        <a:t>WHO: Moderately Hazardous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0.07</a:t>
                      </a:r>
                    </a:p>
                    <a:p>
                      <a:pPr algn="ctr"/>
                      <a:r>
                        <a:rPr lang="en-GB" dirty="0"/>
                        <a:t>(5.6 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44145"/>
                  </a:ext>
                </a:extLst>
              </a:tr>
              <a:tr h="702345">
                <a:tc>
                  <a:txBody>
                    <a:bodyPr/>
                    <a:lstStyle/>
                    <a:p>
                      <a:r>
                        <a:rPr lang="en-GB" dirty="0"/>
                        <a:t>Fluroxypyr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Neurotoxin, Kidney toxicant</a:t>
                      </a:r>
                    </a:p>
                    <a:p>
                      <a:pPr algn="ctr"/>
                      <a:r>
                        <a:rPr lang="en-GB" dirty="0"/>
                        <a:t>Unlikely to present an acute 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(64 mg)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192116"/>
                  </a:ext>
                </a:extLst>
              </a:tr>
              <a:tr h="1248553">
                <a:tc>
                  <a:txBody>
                    <a:bodyPr/>
                    <a:lstStyle/>
                    <a:p>
                      <a:r>
                        <a:rPr lang="en-GB" dirty="0"/>
                        <a:t>Mecoprop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Reproduction effects, respiratory and eye irritant, Possible kidney &amp; liver toxicant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evidence to suggest possible human carcinogen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(3.2 mg)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141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BE0CD8-4CB0-4DAD-A158-0BA5BD7D6DFE}"/>
              </a:ext>
            </a:extLst>
          </p:cNvPr>
          <p:cNvSpPr txBox="1"/>
          <p:nvPr/>
        </p:nvSpPr>
        <p:spPr>
          <a:xfrm>
            <a:off x="838199" y="5972175"/>
            <a:ext cx="1051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https://pusstats.fera.co.uk/api/report-download/689</a:t>
            </a:r>
            <a:endParaRPr lang="en-GB" dirty="0"/>
          </a:p>
          <a:p>
            <a:r>
              <a:rPr lang="en-GB" b="1" i="0" dirty="0">
                <a:solidFill>
                  <a:srgbClr val="3E5D57"/>
                </a:solidFill>
                <a:effectLst/>
                <a:latin typeface="Calibri" panose="020F0502020204030204" pitchFamily="34" charset="0"/>
              </a:rPr>
              <a:t>*Acceptable Operator Exposure Level - Systemic (mg kg⁻¹ </a:t>
            </a:r>
            <a:r>
              <a:rPr lang="en-GB" b="1" i="0" dirty="0" err="1">
                <a:solidFill>
                  <a:srgbClr val="3E5D57"/>
                </a:solidFill>
                <a:effectLst/>
                <a:latin typeface="Calibri" panose="020F0502020204030204" pitchFamily="34" charset="0"/>
              </a:rPr>
              <a:t>bw</a:t>
            </a:r>
            <a:r>
              <a:rPr lang="en-GB" b="1" i="0" dirty="0">
                <a:solidFill>
                  <a:srgbClr val="3E5D57"/>
                </a:solidFill>
                <a:effectLst/>
                <a:latin typeface="Calibri" panose="020F0502020204030204" pitchFamily="34" charset="0"/>
              </a:rPr>
              <a:t> day⁻¹)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99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312C0-61CB-4F59-9EB7-12AE75B5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2,4-D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8D357F-2A77-8B24-3A5E-9B885513B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88500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82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541C6-A8AD-4F80-9151-16A2F633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</a:rPr>
              <a:t>2,4-D and Mecoprop 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CD6D-EC47-4716-B4EB-73DB7282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3600" dirty="0"/>
              <a:t>Ecological Risk</a:t>
            </a:r>
          </a:p>
          <a:p>
            <a:pPr lvl="1"/>
            <a:r>
              <a:rPr lang="en-GB" sz="3200" dirty="0"/>
              <a:t>ERI scores of 3397 (6) and 1723 (9)</a:t>
            </a:r>
          </a:p>
          <a:p>
            <a:pPr lvl="1"/>
            <a:r>
              <a:rPr lang="en-GB" sz="3200" dirty="0"/>
              <a:t>Detected in 56% and 89% of samples</a:t>
            </a:r>
          </a:p>
          <a:p>
            <a:r>
              <a:rPr lang="en-GB" sz="3600" dirty="0"/>
              <a:t>Human Health Risk</a:t>
            </a:r>
          </a:p>
          <a:p>
            <a:pPr lvl="1"/>
            <a:r>
              <a:rPr lang="en-GB" sz="3200" dirty="0"/>
              <a:t>Cumulative damage by repeated exposure</a:t>
            </a:r>
          </a:p>
          <a:p>
            <a:pPr lvl="1"/>
            <a:r>
              <a:rPr lang="en-GB" sz="3200" dirty="0"/>
              <a:t>Drinking water (removed by treatment)</a:t>
            </a:r>
          </a:p>
          <a:p>
            <a:pPr lvl="1"/>
            <a:r>
              <a:rPr lang="en-GB" sz="3200" dirty="0"/>
              <a:t>Endocrine disruptor, liver and kidney toxicant, reproductive and possible carcinogen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6791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2E79D-BC7B-420E-B0E4-8633B9B3A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73" r="2736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3D01E-CE5A-4E63-80F3-B3545F79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Frequency of detection of 2,4-D in England</a:t>
            </a:r>
          </a:p>
        </p:txBody>
      </p:sp>
    </p:spTree>
    <p:extLst>
      <p:ext uri="{BB962C8B-B14F-4D97-AF65-F5344CB8AC3E}">
        <p14:creationId xmlns:p14="http://schemas.microsoft.com/office/powerpoint/2010/main" val="133412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633E86-8979-4AD2-AF26-1BC8C4677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764" y="457200"/>
            <a:ext cx="78984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A272D2-A3A9-4A5B-904F-B8ECAEBE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9" b="1"/>
          <a:stretch/>
        </p:blipFill>
        <p:spPr>
          <a:xfrm>
            <a:off x="812812" y="457200"/>
            <a:ext cx="1056637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492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CIDFont+F1</vt:lpstr>
      <vt:lpstr>Office Theme</vt:lpstr>
      <vt:lpstr>The Risks of Lawn Pesticides </vt:lpstr>
      <vt:lpstr>PowerPoint Presentation</vt:lpstr>
      <vt:lpstr>Why Do They Matter?</vt:lpstr>
      <vt:lpstr>Pesticides of Concern</vt:lpstr>
      <vt:lpstr>2,4-D</vt:lpstr>
      <vt:lpstr>2,4-D and Mecoprop P</vt:lpstr>
      <vt:lpstr>Frequency of detection of 2,4-D in England</vt:lpstr>
      <vt:lpstr>PowerPoint Presentation</vt:lpstr>
      <vt:lpstr>PowerPoint Presentation</vt:lpstr>
      <vt:lpstr>Mecoprop P concentration </vt:lpstr>
      <vt:lpstr>Practical Measures to limit pesticide application to Lawns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Risks of Lawn Pesticides</dc:title>
  <dc:creator>Newman, Jonathan</dc:creator>
  <cp:lastModifiedBy>Catherine Hopkins</cp:lastModifiedBy>
  <cp:revision>2</cp:revision>
  <dcterms:created xsi:type="dcterms:W3CDTF">2023-01-19T14:18:01Z</dcterms:created>
  <dcterms:modified xsi:type="dcterms:W3CDTF">2023-01-26T10:27:53Z</dcterms:modified>
</cp:coreProperties>
</file>