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1697" r:id="rId5"/>
    <p:sldId id="1684" r:id="rId6"/>
    <p:sldId id="353" r:id="rId7"/>
    <p:sldId id="311" r:id="rId8"/>
    <p:sldId id="1705" r:id="rId9"/>
    <p:sldId id="1706" r:id="rId10"/>
    <p:sldId id="1707" r:id="rId11"/>
    <p:sldId id="1710" r:id="rId12"/>
    <p:sldId id="1712" r:id="rId13"/>
    <p:sldId id="1711" r:id="rId14"/>
    <p:sldId id="1714" r:id="rId15"/>
    <p:sldId id="1713" r:id="rId16"/>
    <p:sldId id="1715" r:id="rId17"/>
    <p:sldId id="1716" r:id="rId18"/>
    <p:sldId id="1717" r:id="rId19"/>
    <p:sldId id="1709" r:id="rId20"/>
    <p:sldId id="1718" r:id="rId21"/>
    <p:sldId id="1708" r:id="rId22"/>
    <p:sldId id="26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FB6D28-3DA4-400B-BCD1-172B02BC033D}" v="8" dt="2023-01-25T12:15:37.6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5564" autoAdjust="0"/>
  </p:normalViewPr>
  <p:slideViewPr>
    <p:cSldViewPr snapToGrid="0">
      <p:cViewPr varScale="1">
        <p:scale>
          <a:sx n="109" d="100"/>
          <a:sy n="109" d="100"/>
        </p:scale>
        <p:origin x="70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2DE06-0388-4EB1-9A34-EDF9C07F65E1}" type="doc">
      <dgm:prSet loTypeId="urn:microsoft.com/office/officeart/2005/8/layout/process1" loCatId="process" qsTypeId="urn:microsoft.com/office/officeart/2005/8/quickstyle/simple1" qsCatId="simple" csTypeId="urn:microsoft.com/office/officeart/2005/8/colors/colorful1" csCatId="colorful" phldr="1"/>
      <dgm:spPr/>
    </dgm:pt>
    <dgm:pt modelId="{947B4EC0-B432-4F04-8BFE-A28ECF29932C}">
      <dgm:prSet phldrT="[Text]"/>
      <dgm:spPr/>
      <dgm:t>
        <a:bodyPr/>
        <a:lstStyle/>
        <a:p>
          <a:r>
            <a:rPr lang="en-GB" dirty="0"/>
            <a:t>Self-audit form completed</a:t>
          </a:r>
        </a:p>
      </dgm:t>
    </dgm:pt>
    <dgm:pt modelId="{DA1E8BA7-E07D-4B14-AEAC-5E4A2C5AE424}" type="parTrans" cxnId="{980E3AF0-F2ED-4140-B055-20F52EC99B34}">
      <dgm:prSet/>
      <dgm:spPr/>
      <dgm:t>
        <a:bodyPr/>
        <a:lstStyle/>
        <a:p>
          <a:endParaRPr lang="en-GB"/>
        </a:p>
      </dgm:t>
    </dgm:pt>
    <dgm:pt modelId="{7E0FA6C6-AF6C-4DB0-984F-DE0C3A816ED6}" type="sibTrans" cxnId="{980E3AF0-F2ED-4140-B055-20F52EC99B34}">
      <dgm:prSet/>
      <dgm:spPr/>
      <dgm:t>
        <a:bodyPr/>
        <a:lstStyle/>
        <a:p>
          <a:endParaRPr lang="en-GB"/>
        </a:p>
      </dgm:t>
    </dgm:pt>
    <dgm:pt modelId="{8E7E39BB-B0BD-4B16-A0F0-9F639CD207BB}">
      <dgm:prSet phldrT="[Text]"/>
      <dgm:spPr/>
      <dgm:t>
        <a:bodyPr/>
        <a:lstStyle/>
        <a:p>
          <a:r>
            <a:rPr lang="en-GB" dirty="0"/>
            <a:t>On-site audit </a:t>
          </a:r>
        </a:p>
      </dgm:t>
    </dgm:pt>
    <dgm:pt modelId="{03A69893-765B-4500-B803-75F1673CEBE3}" type="parTrans" cxnId="{6209E4A2-50BE-4A60-943D-F3CACCD635E4}">
      <dgm:prSet/>
      <dgm:spPr/>
      <dgm:t>
        <a:bodyPr/>
        <a:lstStyle/>
        <a:p>
          <a:endParaRPr lang="en-GB"/>
        </a:p>
      </dgm:t>
    </dgm:pt>
    <dgm:pt modelId="{6F5409C6-0337-4599-9B08-766692D59AE5}" type="sibTrans" cxnId="{6209E4A2-50BE-4A60-943D-F3CACCD635E4}">
      <dgm:prSet/>
      <dgm:spPr/>
      <dgm:t>
        <a:bodyPr/>
        <a:lstStyle/>
        <a:p>
          <a:endParaRPr lang="en-GB"/>
        </a:p>
      </dgm:t>
    </dgm:pt>
    <dgm:pt modelId="{2F6A7C88-21C2-4812-A717-75D13D91306B}">
      <dgm:prSet phldrT="[Text]"/>
      <dgm:spPr/>
      <dgm:t>
        <a:bodyPr/>
        <a:lstStyle/>
        <a:p>
          <a:r>
            <a:rPr lang="en-GB" dirty="0"/>
            <a:t>Membership certificate </a:t>
          </a:r>
        </a:p>
        <a:p>
          <a:r>
            <a:rPr lang="en-GB" dirty="0"/>
            <a:t>&amp; </a:t>
          </a:r>
        </a:p>
        <a:p>
          <a:r>
            <a:rPr lang="en-GB" dirty="0"/>
            <a:t>Lawn Assured Compliant Contractors List</a:t>
          </a:r>
        </a:p>
      </dgm:t>
    </dgm:pt>
    <dgm:pt modelId="{6C23AC0B-7181-472A-86D3-8660D823B330}" type="parTrans" cxnId="{0C7A1AD1-90AB-447C-8F53-DECABEB99889}">
      <dgm:prSet/>
      <dgm:spPr/>
      <dgm:t>
        <a:bodyPr/>
        <a:lstStyle/>
        <a:p>
          <a:endParaRPr lang="en-GB"/>
        </a:p>
      </dgm:t>
    </dgm:pt>
    <dgm:pt modelId="{818C453F-BBB4-4594-939E-DD1EA3E69362}" type="sibTrans" cxnId="{0C7A1AD1-90AB-447C-8F53-DECABEB99889}">
      <dgm:prSet/>
      <dgm:spPr/>
      <dgm:t>
        <a:bodyPr/>
        <a:lstStyle/>
        <a:p>
          <a:endParaRPr lang="en-GB"/>
        </a:p>
      </dgm:t>
    </dgm:pt>
    <dgm:pt modelId="{0DEE8606-380F-4A2B-BF93-B508A3FFEEEF}" type="pres">
      <dgm:prSet presAssocID="{2942DE06-0388-4EB1-9A34-EDF9C07F65E1}" presName="Name0" presStyleCnt="0">
        <dgm:presLayoutVars>
          <dgm:dir/>
          <dgm:resizeHandles val="exact"/>
        </dgm:presLayoutVars>
      </dgm:prSet>
      <dgm:spPr/>
    </dgm:pt>
    <dgm:pt modelId="{2F18B94E-DD55-4ACA-A906-F262DF968A73}" type="pres">
      <dgm:prSet presAssocID="{947B4EC0-B432-4F04-8BFE-A28ECF29932C}" presName="node" presStyleLbl="node1" presStyleIdx="0" presStyleCnt="3">
        <dgm:presLayoutVars>
          <dgm:bulletEnabled val="1"/>
        </dgm:presLayoutVars>
      </dgm:prSet>
      <dgm:spPr/>
    </dgm:pt>
    <dgm:pt modelId="{5BE1FF15-AA43-4432-8EC5-ECDC3383617C}" type="pres">
      <dgm:prSet presAssocID="{7E0FA6C6-AF6C-4DB0-984F-DE0C3A816ED6}" presName="sibTrans" presStyleLbl="sibTrans2D1" presStyleIdx="0" presStyleCnt="2"/>
      <dgm:spPr/>
    </dgm:pt>
    <dgm:pt modelId="{DE96798C-FAB8-4988-82DE-0585FBE407DB}" type="pres">
      <dgm:prSet presAssocID="{7E0FA6C6-AF6C-4DB0-984F-DE0C3A816ED6}" presName="connectorText" presStyleLbl="sibTrans2D1" presStyleIdx="0" presStyleCnt="2"/>
      <dgm:spPr/>
    </dgm:pt>
    <dgm:pt modelId="{A98D553B-3366-4340-BF3E-24DA936A1695}" type="pres">
      <dgm:prSet presAssocID="{8E7E39BB-B0BD-4B16-A0F0-9F639CD207BB}" presName="node" presStyleLbl="node1" presStyleIdx="1" presStyleCnt="3">
        <dgm:presLayoutVars>
          <dgm:bulletEnabled val="1"/>
        </dgm:presLayoutVars>
      </dgm:prSet>
      <dgm:spPr/>
    </dgm:pt>
    <dgm:pt modelId="{E07460A1-7B71-4FC2-8043-AF75BE7E64B3}" type="pres">
      <dgm:prSet presAssocID="{6F5409C6-0337-4599-9B08-766692D59AE5}" presName="sibTrans" presStyleLbl="sibTrans2D1" presStyleIdx="1" presStyleCnt="2"/>
      <dgm:spPr/>
    </dgm:pt>
    <dgm:pt modelId="{4935A0FD-8578-42E1-9956-C9FB0AAC561D}" type="pres">
      <dgm:prSet presAssocID="{6F5409C6-0337-4599-9B08-766692D59AE5}" presName="connectorText" presStyleLbl="sibTrans2D1" presStyleIdx="1" presStyleCnt="2"/>
      <dgm:spPr/>
    </dgm:pt>
    <dgm:pt modelId="{2C437D7C-7DFC-4996-857B-0B041627301A}" type="pres">
      <dgm:prSet presAssocID="{2F6A7C88-21C2-4812-A717-75D13D91306B}" presName="node" presStyleLbl="node1" presStyleIdx="2" presStyleCnt="3">
        <dgm:presLayoutVars>
          <dgm:bulletEnabled val="1"/>
        </dgm:presLayoutVars>
      </dgm:prSet>
      <dgm:spPr/>
    </dgm:pt>
  </dgm:ptLst>
  <dgm:cxnLst>
    <dgm:cxn modelId="{04841F65-DDFE-4E68-8F59-10BF84A3D6FC}" type="presOf" srcId="{2942DE06-0388-4EB1-9A34-EDF9C07F65E1}" destId="{0DEE8606-380F-4A2B-BF93-B508A3FFEEEF}" srcOrd="0" destOrd="0" presId="urn:microsoft.com/office/officeart/2005/8/layout/process1"/>
    <dgm:cxn modelId="{FBE05299-D8E9-425B-AEA6-A34ECD460802}" type="presOf" srcId="{947B4EC0-B432-4F04-8BFE-A28ECF29932C}" destId="{2F18B94E-DD55-4ACA-A906-F262DF968A73}" srcOrd="0" destOrd="0" presId="urn:microsoft.com/office/officeart/2005/8/layout/process1"/>
    <dgm:cxn modelId="{6209E4A2-50BE-4A60-943D-F3CACCD635E4}" srcId="{2942DE06-0388-4EB1-9A34-EDF9C07F65E1}" destId="{8E7E39BB-B0BD-4B16-A0F0-9F639CD207BB}" srcOrd="1" destOrd="0" parTransId="{03A69893-765B-4500-B803-75F1673CEBE3}" sibTransId="{6F5409C6-0337-4599-9B08-766692D59AE5}"/>
    <dgm:cxn modelId="{747276B2-003C-4E55-97AD-48C7629939DF}" type="presOf" srcId="{6F5409C6-0337-4599-9B08-766692D59AE5}" destId="{4935A0FD-8578-42E1-9956-C9FB0AAC561D}" srcOrd="1" destOrd="0" presId="urn:microsoft.com/office/officeart/2005/8/layout/process1"/>
    <dgm:cxn modelId="{633E7CC0-BA0E-4491-9F89-DD1E25758693}" type="presOf" srcId="{7E0FA6C6-AF6C-4DB0-984F-DE0C3A816ED6}" destId="{5BE1FF15-AA43-4432-8EC5-ECDC3383617C}" srcOrd="0" destOrd="0" presId="urn:microsoft.com/office/officeart/2005/8/layout/process1"/>
    <dgm:cxn modelId="{0C7A1AD1-90AB-447C-8F53-DECABEB99889}" srcId="{2942DE06-0388-4EB1-9A34-EDF9C07F65E1}" destId="{2F6A7C88-21C2-4812-A717-75D13D91306B}" srcOrd="2" destOrd="0" parTransId="{6C23AC0B-7181-472A-86D3-8660D823B330}" sibTransId="{818C453F-BBB4-4594-939E-DD1EA3E69362}"/>
    <dgm:cxn modelId="{2ECE00D4-D6B0-41F0-9C6B-DA602FBEDA01}" type="presOf" srcId="{7E0FA6C6-AF6C-4DB0-984F-DE0C3A816ED6}" destId="{DE96798C-FAB8-4988-82DE-0585FBE407DB}" srcOrd="1" destOrd="0" presId="urn:microsoft.com/office/officeart/2005/8/layout/process1"/>
    <dgm:cxn modelId="{2073B3E1-F3CD-4DC2-8914-AE182F2FAD28}" type="presOf" srcId="{6F5409C6-0337-4599-9B08-766692D59AE5}" destId="{E07460A1-7B71-4FC2-8043-AF75BE7E64B3}" srcOrd="0" destOrd="0" presId="urn:microsoft.com/office/officeart/2005/8/layout/process1"/>
    <dgm:cxn modelId="{35FEE9E6-8D97-4CC8-B335-A1D9F7D5ED9B}" type="presOf" srcId="{8E7E39BB-B0BD-4B16-A0F0-9F639CD207BB}" destId="{A98D553B-3366-4340-BF3E-24DA936A1695}" srcOrd="0" destOrd="0" presId="urn:microsoft.com/office/officeart/2005/8/layout/process1"/>
    <dgm:cxn modelId="{980E3AF0-F2ED-4140-B055-20F52EC99B34}" srcId="{2942DE06-0388-4EB1-9A34-EDF9C07F65E1}" destId="{947B4EC0-B432-4F04-8BFE-A28ECF29932C}" srcOrd="0" destOrd="0" parTransId="{DA1E8BA7-E07D-4B14-AEAC-5E4A2C5AE424}" sibTransId="{7E0FA6C6-AF6C-4DB0-984F-DE0C3A816ED6}"/>
    <dgm:cxn modelId="{1D59E7F1-C16C-4671-AFEE-2D7F9498F7F4}" type="presOf" srcId="{2F6A7C88-21C2-4812-A717-75D13D91306B}" destId="{2C437D7C-7DFC-4996-857B-0B041627301A}" srcOrd="0" destOrd="0" presId="urn:microsoft.com/office/officeart/2005/8/layout/process1"/>
    <dgm:cxn modelId="{BA92ED90-C2D6-430E-8F5C-61B1C819F6AD}" type="presParOf" srcId="{0DEE8606-380F-4A2B-BF93-B508A3FFEEEF}" destId="{2F18B94E-DD55-4ACA-A906-F262DF968A73}" srcOrd="0" destOrd="0" presId="urn:microsoft.com/office/officeart/2005/8/layout/process1"/>
    <dgm:cxn modelId="{F07B8418-74F3-490A-B261-342994A55882}" type="presParOf" srcId="{0DEE8606-380F-4A2B-BF93-B508A3FFEEEF}" destId="{5BE1FF15-AA43-4432-8EC5-ECDC3383617C}" srcOrd="1" destOrd="0" presId="urn:microsoft.com/office/officeart/2005/8/layout/process1"/>
    <dgm:cxn modelId="{7EE54A41-D855-44F1-8E99-A031D5782083}" type="presParOf" srcId="{5BE1FF15-AA43-4432-8EC5-ECDC3383617C}" destId="{DE96798C-FAB8-4988-82DE-0585FBE407DB}" srcOrd="0" destOrd="0" presId="urn:microsoft.com/office/officeart/2005/8/layout/process1"/>
    <dgm:cxn modelId="{465BA465-DFDC-436D-BDB2-C1AF7BECBF93}" type="presParOf" srcId="{0DEE8606-380F-4A2B-BF93-B508A3FFEEEF}" destId="{A98D553B-3366-4340-BF3E-24DA936A1695}" srcOrd="2" destOrd="0" presId="urn:microsoft.com/office/officeart/2005/8/layout/process1"/>
    <dgm:cxn modelId="{3AB4C12F-5ED1-41E7-B29A-FF66ED9C14CC}" type="presParOf" srcId="{0DEE8606-380F-4A2B-BF93-B508A3FFEEEF}" destId="{E07460A1-7B71-4FC2-8043-AF75BE7E64B3}" srcOrd="3" destOrd="0" presId="urn:microsoft.com/office/officeart/2005/8/layout/process1"/>
    <dgm:cxn modelId="{4AF47A36-98CE-4764-8EB9-090F14EB81B0}" type="presParOf" srcId="{E07460A1-7B71-4FC2-8043-AF75BE7E64B3}" destId="{4935A0FD-8578-42E1-9956-C9FB0AAC561D}" srcOrd="0" destOrd="0" presId="urn:microsoft.com/office/officeart/2005/8/layout/process1"/>
    <dgm:cxn modelId="{AD9539AF-1E13-443B-90F5-071D9E4895C2}" type="presParOf" srcId="{0DEE8606-380F-4A2B-BF93-B508A3FFEEEF}" destId="{2C437D7C-7DFC-4996-857B-0B041627301A}"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8B94E-DD55-4ACA-A906-F262DF968A73}">
      <dsp:nvSpPr>
        <dsp:cNvPr id="0" name=""/>
        <dsp:cNvSpPr/>
      </dsp:nvSpPr>
      <dsp:spPr>
        <a:xfrm>
          <a:off x="7022" y="1625485"/>
          <a:ext cx="2098817" cy="19676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Self-audit form completed</a:t>
          </a:r>
        </a:p>
      </dsp:txBody>
      <dsp:txXfrm>
        <a:off x="64652" y="1683115"/>
        <a:ext cx="1983557" cy="1852381"/>
      </dsp:txXfrm>
    </dsp:sp>
    <dsp:sp modelId="{5BE1FF15-AA43-4432-8EC5-ECDC3383617C}">
      <dsp:nvSpPr>
        <dsp:cNvPr id="0" name=""/>
        <dsp:cNvSpPr/>
      </dsp:nvSpPr>
      <dsp:spPr>
        <a:xfrm>
          <a:off x="2315720" y="2349052"/>
          <a:ext cx="444949" cy="52050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315720" y="2453153"/>
        <a:ext cx="311464" cy="312304"/>
      </dsp:txXfrm>
    </dsp:sp>
    <dsp:sp modelId="{A98D553B-3366-4340-BF3E-24DA936A1695}">
      <dsp:nvSpPr>
        <dsp:cNvPr id="0" name=""/>
        <dsp:cNvSpPr/>
      </dsp:nvSpPr>
      <dsp:spPr>
        <a:xfrm>
          <a:off x="2945365" y="1625485"/>
          <a:ext cx="2098817" cy="196764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On-site audit </a:t>
          </a:r>
        </a:p>
      </dsp:txBody>
      <dsp:txXfrm>
        <a:off x="3002995" y="1683115"/>
        <a:ext cx="1983557" cy="1852381"/>
      </dsp:txXfrm>
    </dsp:sp>
    <dsp:sp modelId="{E07460A1-7B71-4FC2-8043-AF75BE7E64B3}">
      <dsp:nvSpPr>
        <dsp:cNvPr id="0" name=""/>
        <dsp:cNvSpPr/>
      </dsp:nvSpPr>
      <dsp:spPr>
        <a:xfrm>
          <a:off x="5254064" y="2349052"/>
          <a:ext cx="444949" cy="52050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254064" y="2453153"/>
        <a:ext cx="311464" cy="312304"/>
      </dsp:txXfrm>
    </dsp:sp>
    <dsp:sp modelId="{2C437D7C-7DFC-4996-857B-0B041627301A}">
      <dsp:nvSpPr>
        <dsp:cNvPr id="0" name=""/>
        <dsp:cNvSpPr/>
      </dsp:nvSpPr>
      <dsp:spPr>
        <a:xfrm>
          <a:off x="5883709" y="1625485"/>
          <a:ext cx="2098817" cy="19676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Membership certificate </a:t>
          </a:r>
        </a:p>
        <a:p>
          <a:pPr marL="0" lvl="0" indent="0" algn="ctr" defTabSz="800100">
            <a:lnSpc>
              <a:spcPct val="90000"/>
            </a:lnSpc>
            <a:spcBef>
              <a:spcPct val="0"/>
            </a:spcBef>
            <a:spcAft>
              <a:spcPct val="35000"/>
            </a:spcAft>
            <a:buNone/>
          </a:pPr>
          <a:r>
            <a:rPr lang="en-GB" sz="1800" kern="1200" dirty="0"/>
            <a:t>&amp; </a:t>
          </a:r>
        </a:p>
        <a:p>
          <a:pPr marL="0" lvl="0" indent="0" algn="ctr" defTabSz="800100">
            <a:lnSpc>
              <a:spcPct val="90000"/>
            </a:lnSpc>
            <a:spcBef>
              <a:spcPct val="0"/>
            </a:spcBef>
            <a:spcAft>
              <a:spcPct val="35000"/>
            </a:spcAft>
            <a:buNone/>
          </a:pPr>
          <a:r>
            <a:rPr lang="en-GB" sz="1800" kern="1200" dirty="0"/>
            <a:t>Lawn Assured Compliant Contractors List</a:t>
          </a:r>
        </a:p>
      </dsp:txBody>
      <dsp:txXfrm>
        <a:off x="5941339" y="1683115"/>
        <a:ext cx="1983557" cy="18523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5A6EA1-1AFF-4667-BD7F-64325782C3E6}" type="datetimeFigureOut">
              <a:rPr lang="en-GB" smtClean="0"/>
              <a:t>26/01/2023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DA5FC-CC9F-41F2-BD89-FA98233B905F}" type="slidenum">
              <a:rPr lang="en-GB" smtClean="0"/>
              <a:t>‹#›</a:t>
            </a:fld>
            <a:endParaRPr lang="en-GB"/>
          </a:p>
        </p:txBody>
      </p:sp>
    </p:spTree>
    <p:extLst>
      <p:ext uri="{BB962C8B-B14F-4D97-AF65-F5344CB8AC3E}">
        <p14:creationId xmlns:p14="http://schemas.microsoft.com/office/powerpoint/2010/main" val="3441273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5DA5FC-CC9F-41F2-BD89-FA98233B905F}" type="slidenum">
              <a:rPr lang="en-GB" smtClean="0"/>
              <a:t>2</a:t>
            </a:fld>
            <a:endParaRPr lang="en-GB"/>
          </a:p>
        </p:txBody>
      </p:sp>
    </p:spTree>
    <p:extLst>
      <p:ext uri="{BB962C8B-B14F-4D97-AF65-F5344CB8AC3E}">
        <p14:creationId xmlns:p14="http://schemas.microsoft.com/office/powerpoint/2010/main" val="27848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DA5FC-CC9F-41F2-BD89-FA98233B90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802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On-site visits by independent BASIS auditors to verify operational procedures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DA5FC-CC9F-41F2-BD89-FA98233B90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167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DA5FC-CC9F-41F2-BD89-FA98233B90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53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DA5FC-CC9F-41F2-BD89-FA98233B90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9701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DA5FC-CC9F-41F2-BD89-FA98233B90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422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DA5FC-CC9F-41F2-BD89-FA98233B90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230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DA5FC-CC9F-41F2-BD89-FA98233B90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862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work within the crop production industry BASIS delivers three key services: </a:t>
            </a:r>
          </a:p>
          <a:p>
            <a:endParaRPr lang="en-GB" dirty="0"/>
          </a:p>
          <a:p>
            <a:r>
              <a:rPr lang="en-GB" dirty="0"/>
              <a:t>Accredited qualifications – Some of these are Specified Certificates which means you legally need to hold them to carry out a certain job role – CICP to advise on PPP’s. NSK to act as a storekeeper in a pesticide store. </a:t>
            </a:r>
          </a:p>
          <a:p>
            <a:r>
              <a:rPr lang="en-GB" dirty="0"/>
              <a:t>Range of other accredited qualifications which I will speak about later from Foundation right through to Advanced Certificate </a:t>
            </a:r>
          </a:p>
          <a:p>
            <a:endParaRPr lang="en-GB" dirty="0"/>
          </a:p>
          <a:p>
            <a:r>
              <a:rPr lang="en-GB" dirty="0"/>
              <a:t>Store Inspection Scheme – Not a legal requirement but stipulated in the Code of Practice for Suppliers of Pesticides stores should be independently assessed with BASIS as the auditor. Why BASIS was first setup in 1978 to ensure pesticides stored correctly to protect the environment. Now provide inspection and auditing schemes for distributor stores, amenity, rodenticides, lawn care etc. </a:t>
            </a:r>
          </a:p>
          <a:p>
            <a:endParaRPr lang="en-GB" dirty="0"/>
          </a:p>
          <a:p>
            <a:r>
              <a:rPr lang="en-GB" dirty="0"/>
              <a:t>Professional Register – Register of Professionals within the crop production and agronomy industry. To be a member you have to have passed a qualification, keep up to date with CPD and follow our code of ethics. Being a member shows you are suitably qualified and keeping up to date with your knowledge, as well as acting in a professional and responsible way. Widely recognised for agronomists but also other advisers, farm managers etc. Farm Assurance. Can get on to the register as an Associate, Prof Reg Member and/or as a FACTS qualified adviser in a range of industries from comm </a:t>
            </a:r>
            <a:r>
              <a:rPr lang="en-GB" dirty="0" err="1"/>
              <a:t>hort</a:t>
            </a:r>
            <a:r>
              <a:rPr lang="en-GB" dirty="0"/>
              <a:t>, seed sellers, agriculture, field veg, floriculture etc.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21509-0FC8-4E65-9681-94118081E3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770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DA5FC-CC9F-41F2-BD89-FA98233B90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36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DA5FC-CC9F-41F2-BD89-FA98233B90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861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DA5FC-CC9F-41F2-BD89-FA98233B90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827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DA5FC-CC9F-41F2-BD89-FA98233B90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90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DA5FC-CC9F-41F2-BD89-FA98233B90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712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DA5FC-CC9F-41F2-BD89-FA98233B90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910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DA5FC-CC9F-41F2-BD89-FA98233B90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580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B6FC-81A9-4851-BF09-35C5FB4A36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EE5DD93-1130-45E9-A125-D77DF9B711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B19220-E080-4A84-840E-7D327DDB5782}"/>
              </a:ext>
            </a:extLst>
          </p:cNvPr>
          <p:cNvSpPr>
            <a:spLocks noGrp="1"/>
          </p:cNvSpPr>
          <p:nvPr>
            <p:ph type="dt" sz="half" idx="10"/>
          </p:nvPr>
        </p:nvSpPr>
        <p:spPr/>
        <p:txBody>
          <a:bodyPr/>
          <a:lstStyle/>
          <a:p>
            <a:fld id="{AA05D1FF-A375-4F04-A2D2-F804CDC1BF9D}" type="datetimeFigureOut">
              <a:rPr lang="en-GB" smtClean="0"/>
              <a:t>26/01/2023</a:t>
            </a:fld>
            <a:endParaRPr lang="en-GB"/>
          </a:p>
        </p:txBody>
      </p:sp>
      <p:sp>
        <p:nvSpPr>
          <p:cNvPr id="5" name="Footer Placeholder 4">
            <a:extLst>
              <a:ext uri="{FF2B5EF4-FFF2-40B4-BE49-F238E27FC236}">
                <a16:creationId xmlns:a16="http://schemas.microsoft.com/office/drawing/2014/main" id="{67F81DCC-F748-4CDC-93F1-A40A4E79C0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62232F-035D-458B-8168-58E2094F9D93}"/>
              </a:ext>
            </a:extLst>
          </p:cNvPr>
          <p:cNvSpPr>
            <a:spLocks noGrp="1"/>
          </p:cNvSpPr>
          <p:nvPr>
            <p:ph type="sldNum" sz="quarter" idx="12"/>
          </p:nvPr>
        </p:nvSpPr>
        <p:spPr/>
        <p:txBody>
          <a:bodyPr/>
          <a:lstStyle/>
          <a:p>
            <a:fld id="{23542AE9-7857-47FC-A59B-5034B0987541}" type="slidenum">
              <a:rPr lang="en-GB" smtClean="0"/>
              <a:t>‹#›</a:t>
            </a:fld>
            <a:endParaRPr lang="en-GB"/>
          </a:p>
        </p:txBody>
      </p:sp>
    </p:spTree>
    <p:extLst>
      <p:ext uri="{BB962C8B-B14F-4D97-AF65-F5344CB8AC3E}">
        <p14:creationId xmlns:p14="http://schemas.microsoft.com/office/powerpoint/2010/main" val="2998140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0A0B7-5255-4EB1-9056-8ED07BE0A3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09F636-1C93-4269-81FC-D4F3A6A545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E8A101-1962-40A4-8858-1E6546529285}"/>
              </a:ext>
            </a:extLst>
          </p:cNvPr>
          <p:cNvSpPr>
            <a:spLocks noGrp="1"/>
          </p:cNvSpPr>
          <p:nvPr>
            <p:ph type="dt" sz="half" idx="10"/>
          </p:nvPr>
        </p:nvSpPr>
        <p:spPr/>
        <p:txBody>
          <a:bodyPr/>
          <a:lstStyle/>
          <a:p>
            <a:fld id="{AA05D1FF-A375-4F04-A2D2-F804CDC1BF9D}" type="datetimeFigureOut">
              <a:rPr lang="en-GB" smtClean="0"/>
              <a:t>26/01/2023</a:t>
            </a:fld>
            <a:endParaRPr lang="en-GB"/>
          </a:p>
        </p:txBody>
      </p:sp>
      <p:sp>
        <p:nvSpPr>
          <p:cNvPr id="5" name="Footer Placeholder 4">
            <a:extLst>
              <a:ext uri="{FF2B5EF4-FFF2-40B4-BE49-F238E27FC236}">
                <a16:creationId xmlns:a16="http://schemas.microsoft.com/office/drawing/2014/main" id="{8AFDAEDD-DE96-46EA-9E17-D381600D22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9AB6FF-537D-472C-B10C-11A118C6230C}"/>
              </a:ext>
            </a:extLst>
          </p:cNvPr>
          <p:cNvSpPr>
            <a:spLocks noGrp="1"/>
          </p:cNvSpPr>
          <p:nvPr>
            <p:ph type="sldNum" sz="quarter" idx="12"/>
          </p:nvPr>
        </p:nvSpPr>
        <p:spPr/>
        <p:txBody>
          <a:bodyPr/>
          <a:lstStyle/>
          <a:p>
            <a:fld id="{23542AE9-7857-47FC-A59B-5034B0987541}" type="slidenum">
              <a:rPr lang="en-GB" smtClean="0"/>
              <a:t>‹#›</a:t>
            </a:fld>
            <a:endParaRPr lang="en-GB"/>
          </a:p>
        </p:txBody>
      </p:sp>
    </p:spTree>
    <p:extLst>
      <p:ext uri="{BB962C8B-B14F-4D97-AF65-F5344CB8AC3E}">
        <p14:creationId xmlns:p14="http://schemas.microsoft.com/office/powerpoint/2010/main" val="302020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DBA959-727E-4D1F-B3D1-A1BB0AE716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78904B-D2BB-4329-A0ED-93D3FD8802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8256D-6488-465B-AB27-AB546E995BEF}"/>
              </a:ext>
            </a:extLst>
          </p:cNvPr>
          <p:cNvSpPr>
            <a:spLocks noGrp="1"/>
          </p:cNvSpPr>
          <p:nvPr>
            <p:ph type="dt" sz="half" idx="10"/>
          </p:nvPr>
        </p:nvSpPr>
        <p:spPr/>
        <p:txBody>
          <a:bodyPr/>
          <a:lstStyle/>
          <a:p>
            <a:fld id="{AA05D1FF-A375-4F04-A2D2-F804CDC1BF9D}" type="datetimeFigureOut">
              <a:rPr lang="en-GB" smtClean="0"/>
              <a:t>26/01/2023</a:t>
            </a:fld>
            <a:endParaRPr lang="en-GB"/>
          </a:p>
        </p:txBody>
      </p:sp>
      <p:sp>
        <p:nvSpPr>
          <p:cNvPr id="5" name="Footer Placeholder 4">
            <a:extLst>
              <a:ext uri="{FF2B5EF4-FFF2-40B4-BE49-F238E27FC236}">
                <a16:creationId xmlns:a16="http://schemas.microsoft.com/office/drawing/2014/main" id="{4A885EFD-733D-458C-B68B-5212C817F1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F3A276-4DAF-465A-9782-42F275A0866F}"/>
              </a:ext>
            </a:extLst>
          </p:cNvPr>
          <p:cNvSpPr>
            <a:spLocks noGrp="1"/>
          </p:cNvSpPr>
          <p:nvPr>
            <p:ph type="sldNum" sz="quarter" idx="12"/>
          </p:nvPr>
        </p:nvSpPr>
        <p:spPr/>
        <p:txBody>
          <a:bodyPr/>
          <a:lstStyle/>
          <a:p>
            <a:fld id="{23542AE9-7857-47FC-A59B-5034B0987541}" type="slidenum">
              <a:rPr lang="en-GB" smtClean="0"/>
              <a:t>‹#›</a:t>
            </a:fld>
            <a:endParaRPr lang="en-GB"/>
          </a:p>
        </p:txBody>
      </p:sp>
    </p:spTree>
    <p:extLst>
      <p:ext uri="{BB962C8B-B14F-4D97-AF65-F5344CB8AC3E}">
        <p14:creationId xmlns:p14="http://schemas.microsoft.com/office/powerpoint/2010/main" val="253303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82B01-D52B-4012-94FB-BFFD3263BF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09B867-536C-4C30-AC6C-D18E0FCA9D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7B37CF-827A-4D27-B576-74FDF9854EEC}"/>
              </a:ext>
            </a:extLst>
          </p:cNvPr>
          <p:cNvSpPr>
            <a:spLocks noGrp="1"/>
          </p:cNvSpPr>
          <p:nvPr>
            <p:ph type="dt" sz="half" idx="10"/>
          </p:nvPr>
        </p:nvSpPr>
        <p:spPr/>
        <p:txBody>
          <a:bodyPr/>
          <a:lstStyle/>
          <a:p>
            <a:fld id="{AA05D1FF-A375-4F04-A2D2-F804CDC1BF9D}" type="datetimeFigureOut">
              <a:rPr lang="en-GB" smtClean="0"/>
              <a:t>26/01/2023</a:t>
            </a:fld>
            <a:endParaRPr lang="en-GB"/>
          </a:p>
        </p:txBody>
      </p:sp>
      <p:sp>
        <p:nvSpPr>
          <p:cNvPr id="5" name="Footer Placeholder 4">
            <a:extLst>
              <a:ext uri="{FF2B5EF4-FFF2-40B4-BE49-F238E27FC236}">
                <a16:creationId xmlns:a16="http://schemas.microsoft.com/office/drawing/2014/main" id="{D1F307B7-987C-4E2A-BF9C-D3E7B29CFC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3AC15C-4F7F-44FA-8275-848210FB851B}"/>
              </a:ext>
            </a:extLst>
          </p:cNvPr>
          <p:cNvSpPr>
            <a:spLocks noGrp="1"/>
          </p:cNvSpPr>
          <p:nvPr>
            <p:ph type="sldNum" sz="quarter" idx="12"/>
          </p:nvPr>
        </p:nvSpPr>
        <p:spPr/>
        <p:txBody>
          <a:bodyPr/>
          <a:lstStyle/>
          <a:p>
            <a:fld id="{23542AE9-7857-47FC-A59B-5034B0987541}" type="slidenum">
              <a:rPr lang="en-GB" smtClean="0"/>
              <a:t>‹#›</a:t>
            </a:fld>
            <a:endParaRPr lang="en-GB"/>
          </a:p>
        </p:txBody>
      </p:sp>
    </p:spTree>
    <p:extLst>
      <p:ext uri="{BB962C8B-B14F-4D97-AF65-F5344CB8AC3E}">
        <p14:creationId xmlns:p14="http://schemas.microsoft.com/office/powerpoint/2010/main" val="4087861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14E1A-5BD9-49F2-A656-E4D17F49A2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3678EE7-1697-476F-B0E2-EE6C0678F7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AE7C50-7D81-4E9B-B21F-73639C3DC79E}"/>
              </a:ext>
            </a:extLst>
          </p:cNvPr>
          <p:cNvSpPr>
            <a:spLocks noGrp="1"/>
          </p:cNvSpPr>
          <p:nvPr>
            <p:ph type="dt" sz="half" idx="10"/>
          </p:nvPr>
        </p:nvSpPr>
        <p:spPr/>
        <p:txBody>
          <a:bodyPr/>
          <a:lstStyle/>
          <a:p>
            <a:fld id="{AA05D1FF-A375-4F04-A2D2-F804CDC1BF9D}" type="datetimeFigureOut">
              <a:rPr lang="en-GB" smtClean="0"/>
              <a:t>26/01/2023</a:t>
            </a:fld>
            <a:endParaRPr lang="en-GB"/>
          </a:p>
        </p:txBody>
      </p:sp>
      <p:sp>
        <p:nvSpPr>
          <p:cNvPr id="5" name="Footer Placeholder 4">
            <a:extLst>
              <a:ext uri="{FF2B5EF4-FFF2-40B4-BE49-F238E27FC236}">
                <a16:creationId xmlns:a16="http://schemas.microsoft.com/office/drawing/2014/main" id="{C8C7F788-C580-4CC1-A0BF-BCE0A71C13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D69676-A9DB-4054-A88D-08E7AE88FBD4}"/>
              </a:ext>
            </a:extLst>
          </p:cNvPr>
          <p:cNvSpPr>
            <a:spLocks noGrp="1"/>
          </p:cNvSpPr>
          <p:nvPr>
            <p:ph type="sldNum" sz="quarter" idx="12"/>
          </p:nvPr>
        </p:nvSpPr>
        <p:spPr/>
        <p:txBody>
          <a:bodyPr/>
          <a:lstStyle/>
          <a:p>
            <a:fld id="{23542AE9-7857-47FC-A59B-5034B0987541}" type="slidenum">
              <a:rPr lang="en-GB" smtClean="0"/>
              <a:t>‹#›</a:t>
            </a:fld>
            <a:endParaRPr lang="en-GB"/>
          </a:p>
        </p:txBody>
      </p:sp>
    </p:spTree>
    <p:extLst>
      <p:ext uri="{BB962C8B-B14F-4D97-AF65-F5344CB8AC3E}">
        <p14:creationId xmlns:p14="http://schemas.microsoft.com/office/powerpoint/2010/main" val="289199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470B6-F076-4F20-887F-275339F64B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91A771-A382-4462-B7C9-935EE867EA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6235538-D39F-48E3-8EE6-D4AB003BEC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A2B084-314B-4044-BAB0-A584625B2610}"/>
              </a:ext>
            </a:extLst>
          </p:cNvPr>
          <p:cNvSpPr>
            <a:spLocks noGrp="1"/>
          </p:cNvSpPr>
          <p:nvPr>
            <p:ph type="dt" sz="half" idx="10"/>
          </p:nvPr>
        </p:nvSpPr>
        <p:spPr/>
        <p:txBody>
          <a:bodyPr/>
          <a:lstStyle/>
          <a:p>
            <a:fld id="{AA05D1FF-A375-4F04-A2D2-F804CDC1BF9D}" type="datetimeFigureOut">
              <a:rPr lang="en-GB" smtClean="0"/>
              <a:t>26/01/2023</a:t>
            </a:fld>
            <a:endParaRPr lang="en-GB"/>
          </a:p>
        </p:txBody>
      </p:sp>
      <p:sp>
        <p:nvSpPr>
          <p:cNvPr id="6" name="Footer Placeholder 5">
            <a:extLst>
              <a:ext uri="{FF2B5EF4-FFF2-40B4-BE49-F238E27FC236}">
                <a16:creationId xmlns:a16="http://schemas.microsoft.com/office/drawing/2014/main" id="{D5089CA3-AC67-4930-BC5D-A4EB50BDCE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6665AD-67EC-4CB6-A6BA-E1F4372BC9F7}"/>
              </a:ext>
            </a:extLst>
          </p:cNvPr>
          <p:cNvSpPr>
            <a:spLocks noGrp="1"/>
          </p:cNvSpPr>
          <p:nvPr>
            <p:ph type="sldNum" sz="quarter" idx="12"/>
          </p:nvPr>
        </p:nvSpPr>
        <p:spPr/>
        <p:txBody>
          <a:bodyPr/>
          <a:lstStyle/>
          <a:p>
            <a:fld id="{23542AE9-7857-47FC-A59B-5034B0987541}" type="slidenum">
              <a:rPr lang="en-GB" smtClean="0"/>
              <a:t>‹#›</a:t>
            </a:fld>
            <a:endParaRPr lang="en-GB"/>
          </a:p>
        </p:txBody>
      </p:sp>
    </p:spTree>
    <p:extLst>
      <p:ext uri="{BB962C8B-B14F-4D97-AF65-F5344CB8AC3E}">
        <p14:creationId xmlns:p14="http://schemas.microsoft.com/office/powerpoint/2010/main" val="3288131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05EDE-CA84-4A8B-8D1C-B9690AB7F7F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DAE38F-8EEB-4923-B63C-78CE0431D6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8E6928-F748-4A18-923D-B49BC8BFC5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FC8A35C-503A-41C2-80AF-A459FF7563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0E32F8-CDC1-4FFD-BD1F-1B05F3F90E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058741-9D55-46E6-AD6F-525CB72683C9}"/>
              </a:ext>
            </a:extLst>
          </p:cNvPr>
          <p:cNvSpPr>
            <a:spLocks noGrp="1"/>
          </p:cNvSpPr>
          <p:nvPr>
            <p:ph type="dt" sz="half" idx="10"/>
          </p:nvPr>
        </p:nvSpPr>
        <p:spPr/>
        <p:txBody>
          <a:bodyPr/>
          <a:lstStyle/>
          <a:p>
            <a:fld id="{AA05D1FF-A375-4F04-A2D2-F804CDC1BF9D}" type="datetimeFigureOut">
              <a:rPr lang="en-GB" smtClean="0"/>
              <a:t>26/01/2023</a:t>
            </a:fld>
            <a:endParaRPr lang="en-GB"/>
          </a:p>
        </p:txBody>
      </p:sp>
      <p:sp>
        <p:nvSpPr>
          <p:cNvPr id="8" name="Footer Placeholder 7">
            <a:extLst>
              <a:ext uri="{FF2B5EF4-FFF2-40B4-BE49-F238E27FC236}">
                <a16:creationId xmlns:a16="http://schemas.microsoft.com/office/drawing/2014/main" id="{FD9FA785-03EC-453A-94B0-CDAB51E28D0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9135CAA-B66D-43CB-AD05-BCE6608C13D3}"/>
              </a:ext>
            </a:extLst>
          </p:cNvPr>
          <p:cNvSpPr>
            <a:spLocks noGrp="1"/>
          </p:cNvSpPr>
          <p:nvPr>
            <p:ph type="sldNum" sz="quarter" idx="12"/>
          </p:nvPr>
        </p:nvSpPr>
        <p:spPr/>
        <p:txBody>
          <a:bodyPr/>
          <a:lstStyle/>
          <a:p>
            <a:fld id="{23542AE9-7857-47FC-A59B-5034B0987541}" type="slidenum">
              <a:rPr lang="en-GB" smtClean="0"/>
              <a:t>‹#›</a:t>
            </a:fld>
            <a:endParaRPr lang="en-GB"/>
          </a:p>
        </p:txBody>
      </p:sp>
    </p:spTree>
    <p:extLst>
      <p:ext uri="{BB962C8B-B14F-4D97-AF65-F5344CB8AC3E}">
        <p14:creationId xmlns:p14="http://schemas.microsoft.com/office/powerpoint/2010/main" val="242714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A24EF-C922-45E6-9D4F-D21D095EF3E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A546C6-5D41-4D60-822A-45D28A616CF4}"/>
              </a:ext>
            </a:extLst>
          </p:cNvPr>
          <p:cNvSpPr>
            <a:spLocks noGrp="1"/>
          </p:cNvSpPr>
          <p:nvPr>
            <p:ph type="dt" sz="half" idx="10"/>
          </p:nvPr>
        </p:nvSpPr>
        <p:spPr/>
        <p:txBody>
          <a:bodyPr/>
          <a:lstStyle/>
          <a:p>
            <a:fld id="{AA05D1FF-A375-4F04-A2D2-F804CDC1BF9D}" type="datetimeFigureOut">
              <a:rPr lang="en-GB" smtClean="0"/>
              <a:t>26/01/2023</a:t>
            </a:fld>
            <a:endParaRPr lang="en-GB"/>
          </a:p>
        </p:txBody>
      </p:sp>
      <p:sp>
        <p:nvSpPr>
          <p:cNvPr id="4" name="Footer Placeholder 3">
            <a:extLst>
              <a:ext uri="{FF2B5EF4-FFF2-40B4-BE49-F238E27FC236}">
                <a16:creationId xmlns:a16="http://schemas.microsoft.com/office/drawing/2014/main" id="{F1E38F0B-436F-443B-B02F-6F17CB96660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5E430FD-13FB-4942-BAED-1B4E05BCC782}"/>
              </a:ext>
            </a:extLst>
          </p:cNvPr>
          <p:cNvSpPr>
            <a:spLocks noGrp="1"/>
          </p:cNvSpPr>
          <p:nvPr>
            <p:ph type="sldNum" sz="quarter" idx="12"/>
          </p:nvPr>
        </p:nvSpPr>
        <p:spPr/>
        <p:txBody>
          <a:bodyPr/>
          <a:lstStyle/>
          <a:p>
            <a:fld id="{23542AE9-7857-47FC-A59B-5034B0987541}" type="slidenum">
              <a:rPr lang="en-GB" smtClean="0"/>
              <a:t>‹#›</a:t>
            </a:fld>
            <a:endParaRPr lang="en-GB"/>
          </a:p>
        </p:txBody>
      </p:sp>
    </p:spTree>
    <p:extLst>
      <p:ext uri="{BB962C8B-B14F-4D97-AF65-F5344CB8AC3E}">
        <p14:creationId xmlns:p14="http://schemas.microsoft.com/office/powerpoint/2010/main" val="579845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0F6A9C-4EF1-45CC-BBE1-C2410342F983}"/>
              </a:ext>
            </a:extLst>
          </p:cNvPr>
          <p:cNvSpPr>
            <a:spLocks noGrp="1"/>
          </p:cNvSpPr>
          <p:nvPr>
            <p:ph type="dt" sz="half" idx="10"/>
          </p:nvPr>
        </p:nvSpPr>
        <p:spPr/>
        <p:txBody>
          <a:bodyPr/>
          <a:lstStyle/>
          <a:p>
            <a:fld id="{AA05D1FF-A375-4F04-A2D2-F804CDC1BF9D}" type="datetimeFigureOut">
              <a:rPr lang="en-GB" smtClean="0"/>
              <a:t>26/01/2023</a:t>
            </a:fld>
            <a:endParaRPr lang="en-GB"/>
          </a:p>
        </p:txBody>
      </p:sp>
      <p:sp>
        <p:nvSpPr>
          <p:cNvPr id="3" name="Footer Placeholder 2">
            <a:extLst>
              <a:ext uri="{FF2B5EF4-FFF2-40B4-BE49-F238E27FC236}">
                <a16:creationId xmlns:a16="http://schemas.microsoft.com/office/drawing/2014/main" id="{8F242B98-2147-4201-B443-14D3A4905B8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42B3858-3C16-4C69-80FE-32AAEF10D187}"/>
              </a:ext>
            </a:extLst>
          </p:cNvPr>
          <p:cNvSpPr>
            <a:spLocks noGrp="1"/>
          </p:cNvSpPr>
          <p:nvPr>
            <p:ph type="sldNum" sz="quarter" idx="12"/>
          </p:nvPr>
        </p:nvSpPr>
        <p:spPr/>
        <p:txBody>
          <a:bodyPr/>
          <a:lstStyle/>
          <a:p>
            <a:fld id="{23542AE9-7857-47FC-A59B-5034B0987541}" type="slidenum">
              <a:rPr lang="en-GB" smtClean="0"/>
              <a:t>‹#›</a:t>
            </a:fld>
            <a:endParaRPr lang="en-GB"/>
          </a:p>
        </p:txBody>
      </p:sp>
    </p:spTree>
    <p:extLst>
      <p:ext uri="{BB962C8B-B14F-4D97-AF65-F5344CB8AC3E}">
        <p14:creationId xmlns:p14="http://schemas.microsoft.com/office/powerpoint/2010/main" val="345948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DA2E2-BED4-475A-B223-7F062E3F78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0F381C3-3C77-4847-940A-61D1F7B2C0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BD8488-33F4-4176-9DEE-732C2B962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2E8760-6B27-42F7-B146-254F4E116EEB}"/>
              </a:ext>
            </a:extLst>
          </p:cNvPr>
          <p:cNvSpPr>
            <a:spLocks noGrp="1"/>
          </p:cNvSpPr>
          <p:nvPr>
            <p:ph type="dt" sz="half" idx="10"/>
          </p:nvPr>
        </p:nvSpPr>
        <p:spPr/>
        <p:txBody>
          <a:bodyPr/>
          <a:lstStyle/>
          <a:p>
            <a:fld id="{AA05D1FF-A375-4F04-A2D2-F804CDC1BF9D}" type="datetimeFigureOut">
              <a:rPr lang="en-GB" smtClean="0"/>
              <a:t>26/01/2023</a:t>
            </a:fld>
            <a:endParaRPr lang="en-GB"/>
          </a:p>
        </p:txBody>
      </p:sp>
      <p:sp>
        <p:nvSpPr>
          <p:cNvPr id="6" name="Footer Placeholder 5">
            <a:extLst>
              <a:ext uri="{FF2B5EF4-FFF2-40B4-BE49-F238E27FC236}">
                <a16:creationId xmlns:a16="http://schemas.microsoft.com/office/drawing/2014/main" id="{D9FFD2FB-F389-40F5-B0B0-7880E27406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057BA6-0ACF-45F1-A26C-448AAC34C7AF}"/>
              </a:ext>
            </a:extLst>
          </p:cNvPr>
          <p:cNvSpPr>
            <a:spLocks noGrp="1"/>
          </p:cNvSpPr>
          <p:nvPr>
            <p:ph type="sldNum" sz="quarter" idx="12"/>
          </p:nvPr>
        </p:nvSpPr>
        <p:spPr/>
        <p:txBody>
          <a:bodyPr/>
          <a:lstStyle/>
          <a:p>
            <a:fld id="{23542AE9-7857-47FC-A59B-5034B0987541}" type="slidenum">
              <a:rPr lang="en-GB" smtClean="0"/>
              <a:t>‹#›</a:t>
            </a:fld>
            <a:endParaRPr lang="en-GB"/>
          </a:p>
        </p:txBody>
      </p:sp>
    </p:spTree>
    <p:extLst>
      <p:ext uri="{BB962C8B-B14F-4D97-AF65-F5344CB8AC3E}">
        <p14:creationId xmlns:p14="http://schemas.microsoft.com/office/powerpoint/2010/main" val="2370233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C076-C06E-41B6-B309-882F2507B5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074809-928C-4EE2-96FC-FD03EFD058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E2A610E-9BB9-44DC-BCBC-3689F1B62C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0FF577-EB01-45B2-96D7-B6B6F468DDDA}"/>
              </a:ext>
            </a:extLst>
          </p:cNvPr>
          <p:cNvSpPr>
            <a:spLocks noGrp="1"/>
          </p:cNvSpPr>
          <p:nvPr>
            <p:ph type="dt" sz="half" idx="10"/>
          </p:nvPr>
        </p:nvSpPr>
        <p:spPr/>
        <p:txBody>
          <a:bodyPr/>
          <a:lstStyle/>
          <a:p>
            <a:fld id="{AA05D1FF-A375-4F04-A2D2-F804CDC1BF9D}" type="datetimeFigureOut">
              <a:rPr lang="en-GB" smtClean="0"/>
              <a:t>26/01/2023</a:t>
            </a:fld>
            <a:endParaRPr lang="en-GB"/>
          </a:p>
        </p:txBody>
      </p:sp>
      <p:sp>
        <p:nvSpPr>
          <p:cNvPr id="6" name="Footer Placeholder 5">
            <a:extLst>
              <a:ext uri="{FF2B5EF4-FFF2-40B4-BE49-F238E27FC236}">
                <a16:creationId xmlns:a16="http://schemas.microsoft.com/office/drawing/2014/main" id="{2CC7EA4E-2040-43E3-AF50-C8C941F08F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9EFE73-7ABB-44F2-9799-1D1F5A6CACB5}"/>
              </a:ext>
            </a:extLst>
          </p:cNvPr>
          <p:cNvSpPr>
            <a:spLocks noGrp="1"/>
          </p:cNvSpPr>
          <p:nvPr>
            <p:ph type="sldNum" sz="quarter" idx="12"/>
          </p:nvPr>
        </p:nvSpPr>
        <p:spPr/>
        <p:txBody>
          <a:bodyPr/>
          <a:lstStyle/>
          <a:p>
            <a:fld id="{23542AE9-7857-47FC-A59B-5034B0987541}" type="slidenum">
              <a:rPr lang="en-GB" smtClean="0"/>
              <a:t>‹#›</a:t>
            </a:fld>
            <a:endParaRPr lang="en-GB"/>
          </a:p>
        </p:txBody>
      </p:sp>
    </p:spTree>
    <p:extLst>
      <p:ext uri="{BB962C8B-B14F-4D97-AF65-F5344CB8AC3E}">
        <p14:creationId xmlns:p14="http://schemas.microsoft.com/office/powerpoint/2010/main" val="1318321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A9A1CB-4873-4EBF-B161-FAF93CEFA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587D38-C73E-425D-8DA1-C999D45D10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550919-5E6F-4C67-9F8F-2B90CE9E85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5D1FF-A375-4F04-A2D2-F804CDC1BF9D}" type="datetimeFigureOut">
              <a:rPr lang="en-GB" smtClean="0"/>
              <a:t>26/01/2023</a:t>
            </a:fld>
            <a:endParaRPr lang="en-GB"/>
          </a:p>
        </p:txBody>
      </p:sp>
      <p:sp>
        <p:nvSpPr>
          <p:cNvPr id="5" name="Footer Placeholder 4">
            <a:extLst>
              <a:ext uri="{FF2B5EF4-FFF2-40B4-BE49-F238E27FC236}">
                <a16:creationId xmlns:a16="http://schemas.microsoft.com/office/drawing/2014/main" id="{61AF6BA7-60B8-4D5C-8EA2-707F788152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7578039-00C8-49C0-A9E2-22EE307671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42AE9-7857-47FC-A59B-5034B0987541}" type="slidenum">
              <a:rPr lang="en-GB" smtClean="0"/>
              <a:t>‹#›</a:t>
            </a:fld>
            <a:endParaRPr lang="en-GB"/>
          </a:p>
        </p:txBody>
      </p:sp>
    </p:spTree>
    <p:extLst>
      <p:ext uri="{BB962C8B-B14F-4D97-AF65-F5344CB8AC3E}">
        <p14:creationId xmlns:p14="http://schemas.microsoft.com/office/powerpoint/2010/main" val="3002329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3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emo">
            <a:extLst>
              <a:ext uri="{FF2B5EF4-FFF2-40B4-BE49-F238E27FC236}">
                <a16:creationId xmlns:a16="http://schemas.microsoft.com/office/drawing/2014/main" id="{C1D1AE59-C2A1-B71E-2702-4877DFD05F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007" y="-1"/>
            <a:ext cx="10982447" cy="6292025"/>
          </a:xfrm>
          <a:prstGeom prst="rect">
            <a:avLst/>
          </a:prstGeom>
          <a:noFill/>
          <a:extLst>
            <a:ext uri="{909E8E84-426E-40DD-AFC4-6F175D3DCCD1}">
              <a14:hiddenFill xmlns:a14="http://schemas.microsoft.com/office/drawing/2010/main">
                <a:solidFill>
                  <a:srgbClr val="FFFFFF"/>
                </a:solidFill>
              </a14:hiddenFill>
            </a:ext>
          </a:extLst>
        </p:spPr>
      </p:pic>
      <p:sp>
        <p:nvSpPr>
          <p:cNvPr id="6" name="Right Triangle 5">
            <a:extLst>
              <a:ext uri="{FF2B5EF4-FFF2-40B4-BE49-F238E27FC236}">
                <a16:creationId xmlns:a16="http://schemas.microsoft.com/office/drawing/2014/main" id="{BA41835E-93F0-4991-9687-268925D929DF}"/>
              </a:ext>
            </a:extLst>
          </p:cNvPr>
          <p:cNvSpPr/>
          <p:nvPr/>
        </p:nvSpPr>
        <p:spPr>
          <a:xfrm>
            <a:off x="-201033" y="-2151695"/>
            <a:ext cx="9565715" cy="9006114"/>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ight Triangle 3">
            <a:extLst>
              <a:ext uri="{FF2B5EF4-FFF2-40B4-BE49-F238E27FC236}">
                <a16:creationId xmlns:a16="http://schemas.microsoft.com/office/drawing/2014/main" id="{2EA6B871-D62A-4C46-B926-13BF5E21092E}"/>
              </a:ext>
            </a:extLst>
          </p:cNvPr>
          <p:cNvSpPr/>
          <p:nvPr/>
        </p:nvSpPr>
        <p:spPr>
          <a:xfrm rot="16200000">
            <a:off x="8223273" y="2821819"/>
            <a:ext cx="4143829" cy="3928532"/>
          </a:xfrm>
          <a:prstGeom prst="rtTriangle">
            <a:avLst/>
          </a:prstGeom>
          <a:solidFill>
            <a:srgbClr val="F3DE4C"/>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rgbClr val="F3DE4C"/>
              </a:solidFill>
            </a:endParaRPr>
          </a:p>
        </p:txBody>
      </p:sp>
      <p:pic>
        <p:nvPicPr>
          <p:cNvPr id="7" name="Picture 6">
            <a:extLst>
              <a:ext uri="{FF2B5EF4-FFF2-40B4-BE49-F238E27FC236}">
                <a16:creationId xmlns:a16="http://schemas.microsoft.com/office/drawing/2014/main" id="{F08B415D-F26F-462F-887E-F5CF3E9366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878604"/>
            <a:ext cx="3291653" cy="1509699"/>
          </a:xfrm>
          <a:prstGeom prst="rect">
            <a:avLst/>
          </a:prstGeom>
        </p:spPr>
      </p:pic>
      <p:sp>
        <p:nvSpPr>
          <p:cNvPr id="9" name="Title 1">
            <a:extLst>
              <a:ext uri="{FF2B5EF4-FFF2-40B4-BE49-F238E27FC236}">
                <a16:creationId xmlns:a16="http://schemas.microsoft.com/office/drawing/2014/main" id="{4BAE76F1-1B60-41FF-BEB2-B9AF91729BA4}"/>
              </a:ext>
            </a:extLst>
          </p:cNvPr>
          <p:cNvSpPr>
            <a:spLocks noGrp="1"/>
          </p:cNvSpPr>
          <p:nvPr>
            <p:ph type="ctrTitle"/>
          </p:nvPr>
        </p:nvSpPr>
        <p:spPr>
          <a:xfrm>
            <a:off x="90457" y="6712525"/>
            <a:ext cx="7049645" cy="702496"/>
          </a:xfrm>
        </p:spPr>
        <p:txBody>
          <a:bodyPr>
            <a:noAutofit/>
          </a:bodyPr>
          <a:lstStyle/>
          <a:p>
            <a:pPr algn="l"/>
            <a:r>
              <a:rPr lang="en-US" sz="4800" b="1" dirty="0">
                <a:solidFill>
                  <a:schemeClr val="bg1"/>
                </a:solidFill>
                <a:latin typeface="+mn-lt"/>
              </a:rPr>
              <a:t>LAWN ASSURED</a:t>
            </a:r>
            <a:br>
              <a:rPr lang="en-US" sz="4800" b="1" dirty="0">
                <a:solidFill>
                  <a:schemeClr val="bg1"/>
                </a:solidFill>
                <a:latin typeface="+mn-lt"/>
              </a:rPr>
            </a:br>
            <a:r>
              <a:rPr lang="en-US" sz="4000" b="1" i="1" dirty="0">
                <a:solidFill>
                  <a:schemeClr val="bg1"/>
                </a:solidFill>
                <a:latin typeface="+mn-lt"/>
              </a:rPr>
              <a:t>UKLCA Conference 2023</a:t>
            </a:r>
            <a:br>
              <a:rPr lang="en-US" sz="4800" b="1" dirty="0">
                <a:solidFill>
                  <a:schemeClr val="bg1"/>
                </a:solidFill>
                <a:latin typeface="+mn-lt"/>
              </a:rPr>
            </a:br>
            <a:br>
              <a:rPr lang="en-US" sz="3200" b="1" i="1" dirty="0">
                <a:solidFill>
                  <a:schemeClr val="bg1"/>
                </a:solidFill>
                <a:latin typeface="+mn-lt"/>
              </a:rPr>
            </a:br>
            <a:r>
              <a:rPr lang="en-US" sz="2800" b="1" dirty="0">
                <a:solidFill>
                  <a:schemeClr val="bg1"/>
                </a:solidFill>
                <a:latin typeface="+mn-lt"/>
              </a:rPr>
              <a:t>Teresa Meadows</a:t>
            </a:r>
            <a:br>
              <a:rPr lang="en-US" sz="2800" b="1" dirty="0">
                <a:solidFill>
                  <a:schemeClr val="bg1"/>
                </a:solidFill>
                <a:latin typeface="+mn-lt"/>
              </a:rPr>
            </a:br>
            <a:r>
              <a:rPr lang="en-US" sz="2800" b="1" dirty="0">
                <a:solidFill>
                  <a:schemeClr val="bg1"/>
                </a:solidFill>
                <a:latin typeface="+mn-lt"/>
              </a:rPr>
              <a:t>Head of Environment, Audit and Public Affairs</a:t>
            </a:r>
            <a:br>
              <a:rPr lang="en-US" sz="2000" b="1" i="1" dirty="0">
                <a:solidFill>
                  <a:schemeClr val="bg1"/>
                </a:solidFill>
                <a:latin typeface="+mn-lt"/>
              </a:rPr>
            </a:br>
            <a:br>
              <a:rPr lang="en-US" sz="2400" b="1" i="1" dirty="0">
                <a:solidFill>
                  <a:schemeClr val="bg1"/>
                </a:solidFill>
                <a:latin typeface="+mn-lt"/>
              </a:rPr>
            </a:br>
            <a:endParaRPr lang="en-GB" sz="4800" b="1" dirty="0">
              <a:solidFill>
                <a:schemeClr val="bg1"/>
              </a:solidFill>
              <a:latin typeface="+mn-lt"/>
            </a:endParaRPr>
          </a:p>
        </p:txBody>
      </p:sp>
    </p:spTree>
    <p:extLst>
      <p:ext uri="{BB962C8B-B14F-4D97-AF65-F5344CB8AC3E}">
        <p14:creationId xmlns:p14="http://schemas.microsoft.com/office/powerpoint/2010/main" val="364101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52FE36B3-188F-40E9-89E6-7A212A8E4A8A}"/>
              </a:ext>
            </a:extLst>
          </p:cNvPr>
          <p:cNvSpPr/>
          <p:nvPr/>
        </p:nvSpPr>
        <p:spPr>
          <a:xfrm rot="10800000">
            <a:off x="5979886" y="-2"/>
            <a:ext cx="6212111" cy="5488995"/>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demo">
            <a:extLst>
              <a:ext uri="{FF2B5EF4-FFF2-40B4-BE49-F238E27FC236}">
                <a16:creationId xmlns:a16="http://schemas.microsoft.com/office/drawing/2014/main" id="{05F831FD-5BF1-07F1-FF04-E8582CC11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670" y="295244"/>
            <a:ext cx="5469829" cy="3133755"/>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a:extLst>
              <a:ext uri="{FF2B5EF4-FFF2-40B4-BE49-F238E27FC236}">
                <a16:creationId xmlns:a16="http://schemas.microsoft.com/office/drawing/2014/main" id="{BF6B2A64-8CE1-41D8-B12D-1D550C68D5F3}"/>
              </a:ext>
            </a:extLst>
          </p:cNvPr>
          <p:cNvSpPr/>
          <p:nvPr/>
        </p:nvSpPr>
        <p:spPr>
          <a:xfrm rot="718389">
            <a:off x="5458440" y="706128"/>
            <a:ext cx="7235127" cy="4076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FE896473-0FF0-4A2B-8856-EB27E733D852}"/>
              </a:ext>
            </a:extLst>
          </p:cNvPr>
          <p:cNvSpPr/>
          <p:nvPr/>
        </p:nvSpPr>
        <p:spPr>
          <a:xfrm rot="10800000">
            <a:off x="10110587" y="295245"/>
            <a:ext cx="1686912" cy="2021930"/>
          </a:xfrm>
          <a:prstGeom prst="r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36B88B-9795-4B95-B8F3-01962FE5C944}"/>
              </a:ext>
            </a:extLst>
          </p:cNvPr>
          <p:cNvSpPr>
            <a:spLocks noGrp="1"/>
          </p:cNvSpPr>
          <p:nvPr>
            <p:ph type="ctrTitle"/>
          </p:nvPr>
        </p:nvSpPr>
        <p:spPr>
          <a:xfrm>
            <a:off x="159783" y="278819"/>
            <a:ext cx="5820103" cy="702496"/>
          </a:xfrm>
        </p:spPr>
        <p:txBody>
          <a:bodyPr>
            <a:normAutofit/>
          </a:bodyPr>
          <a:lstStyle/>
          <a:p>
            <a:pPr algn="l"/>
            <a:r>
              <a:rPr lang="en-US" sz="3600" b="1" dirty="0">
                <a:solidFill>
                  <a:schemeClr val="tx1">
                    <a:lumMod val="75000"/>
                    <a:lumOff val="25000"/>
                  </a:schemeClr>
                </a:solidFill>
                <a:latin typeface="+mn-lt"/>
              </a:rPr>
              <a:t>THE CONTEXT</a:t>
            </a:r>
            <a:endParaRPr lang="en-GB" sz="3600" b="1" dirty="0">
              <a:solidFill>
                <a:schemeClr val="tx1">
                  <a:lumMod val="75000"/>
                  <a:lumOff val="25000"/>
                </a:schemeClr>
              </a:solidFill>
              <a:latin typeface="+mn-lt"/>
            </a:endParaRPr>
          </a:p>
        </p:txBody>
      </p:sp>
      <p:cxnSp>
        <p:nvCxnSpPr>
          <p:cNvPr id="8" name="Straight Connector 7">
            <a:extLst>
              <a:ext uri="{FF2B5EF4-FFF2-40B4-BE49-F238E27FC236}">
                <a16:creationId xmlns:a16="http://schemas.microsoft.com/office/drawing/2014/main" id="{6FAF2D03-CA31-4C84-8578-82A98C150715}"/>
              </a:ext>
            </a:extLst>
          </p:cNvPr>
          <p:cNvCxnSpPr>
            <a:cxnSpLocks/>
          </p:cNvCxnSpPr>
          <p:nvPr/>
        </p:nvCxnSpPr>
        <p:spPr>
          <a:xfrm>
            <a:off x="288228" y="6103790"/>
            <a:ext cx="9286078" cy="0"/>
          </a:xfrm>
          <a:prstGeom prst="line">
            <a:avLst/>
          </a:prstGeom>
          <a:ln w="12700">
            <a:solidFill>
              <a:srgbClr val="C05048"/>
            </a:solidFill>
          </a:ln>
        </p:spPr>
        <p:style>
          <a:lnRef idx="1">
            <a:schemeClr val="accent4"/>
          </a:lnRef>
          <a:fillRef idx="0">
            <a:schemeClr val="accent4"/>
          </a:fillRef>
          <a:effectRef idx="0">
            <a:schemeClr val="accent4"/>
          </a:effectRef>
          <a:fontRef idx="minor">
            <a:schemeClr val="tx1"/>
          </a:fontRef>
        </p:style>
      </p:cxnSp>
      <p:pic>
        <p:nvPicPr>
          <p:cNvPr id="16" name="Picture 2" descr="demo">
            <a:extLst>
              <a:ext uri="{FF2B5EF4-FFF2-40B4-BE49-F238E27FC236}">
                <a16:creationId xmlns:a16="http://schemas.microsoft.com/office/drawing/2014/main" id="{3A45723E-FE92-524C-9165-519C5F1E06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7741" y="5523705"/>
            <a:ext cx="2270388" cy="11472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24A8FE6-3F14-4AAD-D167-5D20797CC799}"/>
              </a:ext>
            </a:extLst>
          </p:cNvPr>
          <p:cNvPicPr>
            <a:picLocks noChangeAspect="1"/>
          </p:cNvPicPr>
          <p:nvPr/>
        </p:nvPicPr>
        <p:blipFill>
          <a:blip r:embed="rId5"/>
          <a:stretch>
            <a:fillRect/>
          </a:stretch>
        </p:blipFill>
        <p:spPr>
          <a:xfrm>
            <a:off x="2916907" y="1783653"/>
            <a:ext cx="5470785" cy="3705341"/>
          </a:xfrm>
          <a:prstGeom prst="rect">
            <a:avLst/>
          </a:prstGeom>
        </p:spPr>
      </p:pic>
      <p:pic>
        <p:nvPicPr>
          <p:cNvPr id="7" name="Picture 2" descr="demo">
            <a:extLst>
              <a:ext uri="{FF2B5EF4-FFF2-40B4-BE49-F238E27FC236}">
                <a16:creationId xmlns:a16="http://schemas.microsoft.com/office/drawing/2014/main" id="{B055CF72-6730-1ABB-19E7-88F9A0132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973" y="4101572"/>
            <a:ext cx="2236055" cy="11298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menity Standard">
            <a:extLst>
              <a:ext uri="{FF2B5EF4-FFF2-40B4-BE49-F238E27FC236}">
                <a16:creationId xmlns:a16="http://schemas.microsoft.com/office/drawing/2014/main" id="{B9E0EC3B-4C71-BD5F-192C-2AACCCCE6D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932" y="1717421"/>
            <a:ext cx="2090096" cy="2078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846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52FE36B3-188F-40E9-89E6-7A212A8E4A8A}"/>
              </a:ext>
            </a:extLst>
          </p:cNvPr>
          <p:cNvSpPr/>
          <p:nvPr/>
        </p:nvSpPr>
        <p:spPr>
          <a:xfrm rot="10800000">
            <a:off x="5979886" y="-2"/>
            <a:ext cx="6212111" cy="5488995"/>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demo">
            <a:extLst>
              <a:ext uri="{FF2B5EF4-FFF2-40B4-BE49-F238E27FC236}">
                <a16:creationId xmlns:a16="http://schemas.microsoft.com/office/drawing/2014/main" id="{05F831FD-5BF1-07F1-FF04-E8582CC11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670" y="295244"/>
            <a:ext cx="5469829" cy="3133755"/>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a:extLst>
              <a:ext uri="{FF2B5EF4-FFF2-40B4-BE49-F238E27FC236}">
                <a16:creationId xmlns:a16="http://schemas.microsoft.com/office/drawing/2014/main" id="{BF6B2A64-8CE1-41D8-B12D-1D550C68D5F3}"/>
              </a:ext>
            </a:extLst>
          </p:cNvPr>
          <p:cNvSpPr/>
          <p:nvPr/>
        </p:nvSpPr>
        <p:spPr>
          <a:xfrm rot="718389">
            <a:off x="5458440" y="706128"/>
            <a:ext cx="7235127" cy="4076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FE896473-0FF0-4A2B-8856-EB27E733D852}"/>
              </a:ext>
            </a:extLst>
          </p:cNvPr>
          <p:cNvSpPr/>
          <p:nvPr/>
        </p:nvSpPr>
        <p:spPr>
          <a:xfrm rot="10800000">
            <a:off x="10110587" y="295245"/>
            <a:ext cx="1686912" cy="2021930"/>
          </a:xfrm>
          <a:prstGeom prst="r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36B88B-9795-4B95-B8F3-01962FE5C944}"/>
              </a:ext>
            </a:extLst>
          </p:cNvPr>
          <p:cNvSpPr>
            <a:spLocks noGrp="1"/>
          </p:cNvSpPr>
          <p:nvPr>
            <p:ph type="ctrTitle"/>
          </p:nvPr>
        </p:nvSpPr>
        <p:spPr>
          <a:xfrm>
            <a:off x="159783" y="352254"/>
            <a:ext cx="5820103" cy="702496"/>
          </a:xfrm>
        </p:spPr>
        <p:txBody>
          <a:bodyPr>
            <a:normAutofit/>
          </a:bodyPr>
          <a:lstStyle/>
          <a:p>
            <a:pPr algn="l"/>
            <a:r>
              <a:rPr lang="en-US" sz="3600" b="1" dirty="0">
                <a:solidFill>
                  <a:schemeClr val="tx1">
                    <a:lumMod val="75000"/>
                    <a:lumOff val="25000"/>
                  </a:schemeClr>
                </a:solidFill>
                <a:latin typeface="+mn-lt"/>
              </a:rPr>
              <a:t>LAWN ASSURED – SELF AUDIT</a:t>
            </a:r>
            <a:endParaRPr lang="en-GB" sz="3600" b="1" dirty="0">
              <a:solidFill>
                <a:schemeClr val="tx1">
                  <a:lumMod val="75000"/>
                  <a:lumOff val="25000"/>
                </a:schemeClr>
              </a:solidFill>
              <a:latin typeface="+mn-lt"/>
            </a:endParaRPr>
          </a:p>
        </p:txBody>
      </p:sp>
      <p:sp>
        <p:nvSpPr>
          <p:cNvPr id="6" name="Rectangle: Top Corners Rounded 5">
            <a:extLst>
              <a:ext uri="{FF2B5EF4-FFF2-40B4-BE49-F238E27FC236}">
                <a16:creationId xmlns:a16="http://schemas.microsoft.com/office/drawing/2014/main" id="{406DECF8-BF43-4E08-8CE9-B69B5CC6752F}"/>
              </a:ext>
            </a:extLst>
          </p:cNvPr>
          <p:cNvSpPr/>
          <p:nvPr/>
        </p:nvSpPr>
        <p:spPr>
          <a:xfrm>
            <a:off x="6138178" y="4229211"/>
            <a:ext cx="3515776" cy="782404"/>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29EBDA52-99AE-09DD-0B34-89474A912D6E}"/>
              </a:ext>
            </a:extLst>
          </p:cNvPr>
          <p:cNvCxnSpPr>
            <a:cxnSpLocks/>
          </p:cNvCxnSpPr>
          <p:nvPr/>
        </p:nvCxnSpPr>
        <p:spPr>
          <a:xfrm>
            <a:off x="288228" y="6103790"/>
            <a:ext cx="9286078" cy="0"/>
          </a:xfrm>
          <a:prstGeom prst="line">
            <a:avLst/>
          </a:prstGeom>
          <a:ln w="12700">
            <a:solidFill>
              <a:srgbClr val="C05048"/>
            </a:solidFill>
          </a:ln>
        </p:spPr>
        <p:style>
          <a:lnRef idx="1">
            <a:schemeClr val="accent4"/>
          </a:lnRef>
          <a:fillRef idx="0">
            <a:schemeClr val="accent4"/>
          </a:fillRef>
          <a:effectRef idx="0">
            <a:schemeClr val="accent4"/>
          </a:effectRef>
          <a:fontRef idx="minor">
            <a:schemeClr val="tx1"/>
          </a:fontRef>
        </p:style>
      </p:cxnSp>
      <p:pic>
        <p:nvPicPr>
          <p:cNvPr id="19" name="Picture 2" descr="demo">
            <a:extLst>
              <a:ext uri="{FF2B5EF4-FFF2-40B4-BE49-F238E27FC236}">
                <a16:creationId xmlns:a16="http://schemas.microsoft.com/office/drawing/2014/main" id="{37485AED-6D12-AAA2-1146-0427E344DC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7741" y="5523705"/>
            <a:ext cx="2270388" cy="11472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5E54927A-9885-B83E-FD83-3D9DD811A84E}"/>
              </a:ext>
            </a:extLst>
          </p:cNvPr>
          <p:cNvGraphicFramePr/>
          <p:nvPr>
            <p:extLst>
              <p:ext uri="{D42A27DB-BD31-4B8C-83A1-F6EECF244321}">
                <p14:modId xmlns:p14="http://schemas.microsoft.com/office/powerpoint/2010/main" val="1069058667"/>
              </p:ext>
            </p:extLst>
          </p:nvPr>
        </p:nvGraphicFramePr>
        <p:xfrm>
          <a:off x="288228" y="427509"/>
          <a:ext cx="7989549" cy="52186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632955EE-44F5-154C-DE81-22A0F72D7236}"/>
              </a:ext>
            </a:extLst>
          </p:cNvPr>
          <p:cNvSpPr txBox="1"/>
          <p:nvPr/>
        </p:nvSpPr>
        <p:spPr>
          <a:xfrm>
            <a:off x="3350673" y="4288665"/>
            <a:ext cx="1864658" cy="1200329"/>
          </a:xfrm>
          <a:prstGeom prst="rect">
            <a:avLst/>
          </a:prstGeom>
          <a:noFill/>
        </p:spPr>
        <p:txBody>
          <a:bodyPr wrap="square" rtlCol="0">
            <a:spAutoFit/>
          </a:bodyPr>
          <a:lstStyle/>
          <a:p>
            <a:pPr algn="ctr"/>
            <a:r>
              <a:rPr lang="en-GB" dirty="0"/>
              <a:t>All new members and 25% of existing members each year.</a:t>
            </a:r>
          </a:p>
        </p:txBody>
      </p:sp>
      <p:sp>
        <p:nvSpPr>
          <p:cNvPr id="9" name="TextBox 8">
            <a:extLst>
              <a:ext uri="{FF2B5EF4-FFF2-40B4-BE49-F238E27FC236}">
                <a16:creationId xmlns:a16="http://schemas.microsoft.com/office/drawing/2014/main" id="{15B6E3D1-1290-D617-076D-574D6E7BDD5D}"/>
              </a:ext>
            </a:extLst>
          </p:cNvPr>
          <p:cNvSpPr txBox="1"/>
          <p:nvPr/>
        </p:nvSpPr>
        <p:spPr>
          <a:xfrm>
            <a:off x="288228" y="4072465"/>
            <a:ext cx="2098935" cy="2031325"/>
          </a:xfrm>
          <a:prstGeom prst="rect">
            <a:avLst/>
          </a:prstGeom>
          <a:noFill/>
        </p:spPr>
        <p:txBody>
          <a:bodyPr wrap="square" rtlCol="0">
            <a:spAutoFit/>
          </a:bodyPr>
          <a:lstStyle/>
          <a:p>
            <a:pPr algn="ctr"/>
            <a:r>
              <a:rPr lang="en-GB" dirty="0"/>
              <a:t>Includes supporting evidence.</a:t>
            </a:r>
          </a:p>
          <a:p>
            <a:pPr algn="ctr"/>
            <a:endParaRPr lang="en-GB" dirty="0"/>
          </a:p>
          <a:p>
            <a:pPr algn="ctr"/>
            <a:r>
              <a:rPr lang="en-GB" dirty="0"/>
              <a:t>BASIS report provided with corrective actions, if needed. </a:t>
            </a:r>
          </a:p>
        </p:txBody>
      </p:sp>
    </p:spTree>
    <p:extLst>
      <p:ext uri="{BB962C8B-B14F-4D97-AF65-F5344CB8AC3E}">
        <p14:creationId xmlns:p14="http://schemas.microsoft.com/office/powerpoint/2010/main" val="1515256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52FE36B3-188F-40E9-89E6-7A212A8E4A8A}"/>
              </a:ext>
            </a:extLst>
          </p:cNvPr>
          <p:cNvSpPr/>
          <p:nvPr/>
        </p:nvSpPr>
        <p:spPr>
          <a:xfrm rot="10800000">
            <a:off x="5979886" y="-2"/>
            <a:ext cx="6212111" cy="5488995"/>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demo">
            <a:extLst>
              <a:ext uri="{FF2B5EF4-FFF2-40B4-BE49-F238E27FC236}">
                <a16:creationId xmlns:a16="http://schemas.microsoft.com/office/drawing/2014/main" id="{05F831FD-5BF1-07F1-FF04-E8582CC11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670" y="295244"/>
            <a:ext cx="5469829" cy="3133755"/>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a:extLst>
              <a:ext uri="{FF2B5EF4-FFF2-40B4-BE49-F238E27FC236}">
                <a16:creationId xmlns:a16="http://schemas.microsoft.com/office/drawing/2014/main" id="{BF6B2A64-8CE1-41D8-B12D-1D550C68D5F3}"/>
              </a:ext>
            </a:extLst>
          </p:cNvPr>
          <p:cNvSpPr/>
          <p:nvPr/>
        </p:nvSpPr>
        <p:spPr>
          <a:xfrm rot="718389">
            <a:off x="5458440" y="706128"/>
            <a:ext cx="7235127" cy="4076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FE896473-0FF0-4A2B-8856-EB27E733D852}"/>
              </a:ext>
            </a:extLst>
          </p:cNvPr>
          <p:cNvSpPr/>
          <p:nvPr/>
        </p:nvSpPr>
        <p:spPr>
          <a:xfrm rot="10800000">
            <a:off x="10110587" y="295245"/>
            <a:ext cx="1686912" cy="2021930"/>
          </a:xfrm>
          <a:prstGeom prst="r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36B88B-9795-4B95-B8F3-01962FE5C944}"/>
              </a:ext>
            </a:extLst>
          </p:cNvPr>
          <p:cNvSpPr>
            <a:spLocks noGrp="1"/>
          </p:cNvSpPr>
          <p:nvPr>
            <p:ph type="ctrTitle"/>
          </p:nvPr>
        </p:nvSpPr>
        <p:spPr>
          <a:xfrm>
            <a:off x="159783" y="352254"/>
            <a:ext cx="5820103" cy="702496"/>
          </a:xfrm>
        </p:spPr>
        <p:txBody>
          <a:bodyPr>
            <a:normAutofit/>
          </a:bodyPr>
          <a:lstStyle/>
          <a:p>
            <a:pPr algn="l"/>
            <a:r>
              <a:rPr lang="en-US" sz="3600" b="1" dirty="0">
                <a:solidFill>
                  <a:schemeClr val="tx1">
                    <a:lumMod val="75000"/>
                    <a:lumOff val="25000"/>
                  </a:schemeClr>
                </a:solidFill>
                <a:latin typeface="+mn-lt"/>
              </a:rPr>
              <a:t>LAWN ASSURED – SELF AUDIT</a:t>
            </a:r>
            <a:endParaRPr lang="en-GB" sz="3600" b="1" dirty="0">
              <a:solidFill>
                <a:schemeClr val="tx1">
                  <a:lumMod val="75000"/>
                  <a:lumOff val="25000"/>
                </a:schemeClr>
              </a:solidFill>
              <a:latin typeface="+mn-lt"/>
            </a:endParaRPr>
          </a:p>
        </p:txBody>
      </p:sp>
      <p:sp>
        <p:nvSpPr>
          <p:cNvPr id="6" name="Rectangle: Top Corners Rounded 5">
            <a:extLst>
              <a:ext uri="{FF2B5EF4-FFF2-40B4-BE49-F238E27FC236}">
                <a16:creationId xmlns:a16="http://schemas.microsoft.com/office/drawing/2014/main" id="{406DECF8-BF43-4E08-8CE9-B69B5CC6752F}"/>
              </a:ext>
            </a:extLst>
          </p:cNvPr>
          <p:cNvSpPr/>
          <p:nvPr/>
        </p:nvSpPr>
        <p:spPr>
          <a:xfrm>
            <a:off x="6138178" y="4229211"/>
            <a:ext cx="3515776" cy="782404"/>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F97CB5B-031B-BAFC-051A-63D3B610A09E}"/>
              </a:ext>
            </a:extLst>
          </p:cNvPr>
          <p:cNvSpPr txBox="1"/>
          <p:nvPr/>
        </p:nvSpPr>
        <p:spPr>
          <a:xfrm>
            <a:off x="394501" y="1111760"/>
            <a:ext cx="6096000" cy="3508653"/>
          </a:xfrm>
          <a:prstGeom prst="rect">
            <a:avLst/>
          </a:prstGeom>
          <a:noFill/>
        </p:spPr>
        <p:txBody>
          <a:bodyPr wrap="square">
            <a:spAutoFit/>
          </a:bodyPr>
          <a:lstStyle/>
          <a:p>
            <a:pPr marL="457200" indent="-457200" algn="just">
              <a:spcAft>
                <a:spcPts val="600"/>
              </a:spcAft>
              <a:buFont typeface="+mj-lt"/>
              <a:buAutoNum type="arabicPeriod"/>
            </a:pPr>
            <a:r>
              <a:rPr lang="en-GB" sz="2400" b="0" dirty="0"/>
              <a:t>Company/organisation</a:t>
            </a:r>
          </a:p>
          <a:p>
            <a:pPr marL="457200" indent="-457200" algn="just">
              <a:spcAft>
                <a:spcPts val="600"/>
              </a:spcAft>
              <a:buFont typeface="+mj-lt"/>
              <a:buAutoNum type="arabicPeriod"/>
            </a:pPr>
            <a:r>
              <a:rPr lang="en-GB" sz="2400" dirty="0"/>
              <a:t>Personnel, qualifications, competence and training</a:t>
            </a:r>
          </a:p>
          <a:p>
            <a:pPr marL="457200" indent="-457200" algn="just">
              <a:spcAft>
                <a:spcPts val="600"/>
              </a:spcAft>
              <a:buFont typeface="+mj-lt"/>
              <a:buAutoNum type="arabicPeriod"/>
            </a:pPr>
            <a:r>
              <a:rPr lang="en-GB" sz="2400" b="0" dirty="0"/>
              <a:t>Application (Equipment and records)</a:t>
            </a:r>
          </a:p>
          <a:p>
            <a:pPr marL="457200" indent="-457200" algn="just">
              <a:spcAft>
                <a:spcPts val="600"/>
              </a:spcAft>
              <a:buFont typeface="+mj-lt"/>
              <a:buAutoNum type="arabicPeriod"/>
            </a:pPr>
            <a:r>
              <a:rPr lang="en-GB" sz="2400" dirty="0"/>
              <a:t>Transport</a:t>
            </a:r>
          </a:p>
          <a:p>
            <a:pPr marL="457200" indent="-457200" algn="just">
              <a:spcAft>
                <a:spcPts val="600"/>
              </a:spcAft>
              <a:buFont typeface="+mj-lt"/>
              <a:buAutoNum type="arabicPeriod"/>
            </a:pPr>
            <a:r>
              <a:rPr lang="en-GB" sz="2400" b="0" dirty="0"/>
              <a:t>Pesticide </a:t>
            </a:r>
            <a:r>
              <a:rPr lang="en-GB" sz="2400" dirty="0"/>
              <a:t>storage</a:t>
            </a:r>
          </a:p>
          <a:p>
            <a:pPr marL="457200" indent="-457200" algn="just">
              <a:spcAft>
                <a:spcPts val="600"/>
              </a:spcAft>
              <a:buFont typeface="+mj-lt"/>
              <a:buAutoNum type="arabicPeriod"/>
            </a:pPr>
            <a:r>
              <a:rPr lang="en-GB" sz="2400" b="0" dirty="0"/>
              <a:t>Fertiliser stores</a:t>
            </a:r>
          </a:p>
          <a:p>
            <a:pPr marL="457200" indent="-457200" algn="just">
              <a:spcAft>
                <a:spcPts val="600"/>
              </a:spcAft>
              <a:buFont typeface="+mj-lt"/>
              <a:buAutoNum type="arabicPeriod"/>
            </a:pPr>
            <a:r>
              <a:rPr lang="en-GB" sz="2400" dirty="0"/>
              <a:t>Customer satisfaction</a:t>
            </a:r>
            <a:endParaRPr lang="en-GB" sz="2400" b="0" dirty="0"/>
          </a:p>
        </p:txBody>
      </p:sp>
      <p:cxnSp>
        <p:nvCxnSpPr>
          <p:cNvPr id="18" name="Straight Connector 17">
            <a:extLst>
              <a:ext uri="{FF2B5EF4-FFF2-40B4-BE49-F238E27FC236}">
                <a16:creationId xmlns:a16="http://schemas.microsoft.com/office/drawing/2014/main" id="{29EBDA52-99AE-09DD-0B34-89474A912D6E}"/>
              </a:ext>
            </a:extLst>
          </p:cNvPr>
          <p:cNvCxnSpPr>
            <a:cxnSpLocks/>
          </p:cNvCxnSpPr>
          <p:nvPr/>
        </p:nvCxnSpPr>
        <p:spPr>
          <a:xfrm>
            <a:off x="288228" y="6103790"/>
            <a:ext cx="9286078" cy="0"/>
          </a:xfrm>
          <a:prstGeom prst="line">
            <a:avLst/>
          </a:prstGeom>
          <a:ln w="12700">
            <a:solidFill>
              <a:srgbClr val="C05048"/>
            </a:solidFill>
          </a:ln>
        </p:spPr>
        <p:style>
          <a:lnRef idx="1">
            <a:schemeClr val="accent4"/>
          </a:lnRef>
          <a:fillRef idx="0">
            <a:schemeClr val="accent4"/>
          </a:fillRef>
          <a:effectRef idx="0">
            <a:schemeClr val="accent4"/>
          </a:effectRef>
          <a:fontRef idx="minor">
            <a:schemeClr val="tx1"/>
          </a:fontRef>
        </p:style>
      </p:cxnSp>
      <p:pic>
        <p:nvPicPr>
          <p:cNvPr id="19" name="Picture 2" descr="demo">
            <a:extLst>
              <a:ext uri="{FF2B5EF4-FFF2-40B4-BE49-F238E27FC236}">
                <a16:creationId xmlns:a16="http://schemas.microsoft.com/office/drawing/2014/main" id="{37485AED-6D12-AAA2-1146-0427E344DC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7741" y="5523705"/>
            <a:ext cx="2270388" cy="11472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4DD17A1-63FF-126E-E8D5-63A1EC143A9E}"/>
              </a:ext>
            </a:extLst>
          </p:cNvPr>
          <p:cNvPicPr>
            <a:picLocks noChangeAspect="1"/>
          </p:cNvPicPr>
          <p:nvPr/>
        </p:nvPicPr>
        <p:blipFill>
          <a:blip r:embed="rId5"/>
          <a:stretch>
            <a:fillRect/>
          </a:stretch>
        </p:blipFill>
        <p:spPr>
          <a:xfrm>
            <a:off x="1458970" y="4785277"/>
            <a:ext cx="6944593" cy="1181584"/>
          </a:xfrm>
          <a:prstGeom prst="rect">
            <a:avLst/>
          </a:prstGeom>
        </p:spPr>
      </p:pic>
    </p:spTree>
    <p:extLst>
      <p:ext uri="{BB962C8B-B14F-4D97-AF65-F5344CB8AC3E}">
        <p14:creationId xmlns:p14="http://schemas.microsoft.com/office/powerpoint/2010/main" val="2862851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52FE36B3-188F-40E9-89E6-7A212A8E4A8A}"/>
              </a:ext>
            </a:extLst>
          </p:cNvPr>
          <p:cNvSpPr/>
          <p:nvPr/>
        </p:nvSpPr>
        <p:spPr>
          <a:xfrm rot="10800000">
            <a:off x="5979886" y="-2"/>
            <a:ext cx="6212111" cy="5488995"/>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demo">
            <a:extLst>
              <a:ext uri="{FF2B5EF4-FFF2-40B4-BE49-F238E27FC236}">
                <a16:creationId xmlns:a16="http://schemas.microsoft.com/office/drawing/2014/main" id="{05F831FD-5BF1-07F1-FF04-E8582CC11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670" y="295244"/>
            <a:ext cx="5469829" cy="3133755"/>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a:extLst>
              <a:ext uri="{FF2B5EF4-FFF2-40B4-BE49-F238E27FC236}">
                <a16:creationId xmlns:a16="http://schemas.microsoft.com/office/drawing/2014/main" id="{BF6B2A64-8CE1-41D8-B12D-1D550C68D5F3}"/>
              </a:ext>
            </a:extLst>
          </p:cNvPr>
          <p:cNvSpPr/>
          <p:nvPr/>
        </p:nvSpPr>
        <p:spPr>
          <a:xfrm rot="718389">
            <a:off x="5458440" y="706128"/>
            <a:ext cx="7235127" cy="4076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FE896473-0FF0-4A2B-8856-EB27E733D852}"/>
              </a:ext>
            </a:extLst>
          </p:cNvPr>
          <p:cNvSpPr/>
          <p:nvPr/>
        </p:nvSpPr>
        <p:spPr>
          <a:xfrm rot="10800000">
            <a:off x="10110587" y="295245"/>
            <a:ext cx="1686912" cy="2021930"/>
          </a:xfrm>
          <a:prstGeom prst="r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36B88B-9795-4B95-B8F3-01962FE5C944}"/>
              </a:ext>
            </a:extLst>
          </p:cNvPr>
          <p:cNvSpPr>
            <a:spLocks noGrp="1"/>
          </p:cNvSpPr>
          <p:nvPr>
            <p:ph type="ctrTitle"/>
          </p:nvPr>
        </p:nvSpPr>
        <p:spPr>
          <a:xfrm>
            <a:off x="159783" y="352254"/>
            <a:ext cx="5820103" cy="702496"/>
          </a:xfrm>
        </p:spPr>
        <p:txBody>
          <a:bodyPr>
            <a:normAutofit fontScale="90000"/>
          </a:bodyPr>
          <a:lstStyle/>
          <a:p>
            <a:pPr algn="l"/>
            <a:r>
              <a:rPr lang="en-US" sz="3600" b="1" dirty="0">
                <a:solidFill>
                  <a:schemeClr val="tx1">
                    <a:lumMod val="75000"/>
                    <a:lumOff val="25000"/>
                  </a:schemeClr>
                </a:solidFill>
                <a:latin typeface="+mn-lt"/>
              </a:rPr>
              <a:t>LAWN ASSURED – ON-SITE AUDIT</a:t>
            </a:r>
            <a:endParaRPr lang="en-GB" sz="3600" b="1" dirty="0">
              <a:solidFill>
                <a:schemeClr val="tx1">
                  <a:lumMod val="75000"/>
                  <a:lumOff val="25000"/>
                </a:schemeClr>
              </a:solidFill>
              <a:latin typeface="+mn-lt"/>
            </a:endParaRPr>
          </a:p>
        </p:txBody>
      </p:sp>
      <p:sp>
        <p:nvSpPr>
          <p:cNvPr id="6" name="Rectangle: Top Corners Rounded 5">
            <a:extLst>
              <a:ext uri="{FF2B5EF4-FFF2-40B4-BE49-F238E27FC236}">
                <a16:creationId xmlns:a16="http://schemas.microsoft.com/office/drawing/2014/main" id="{406DECF8-BF43-4E08-8CE9-B69B5CC6752F}"/>
              </a:ext>
            </a:extLst>
          </p:cNvPr>
          <p:cNvSpPr/>
          <p:nvPr/>
        </p:nvSpPr>
        <p:spPr>
          <a:xfrm>
            <a:off x="6138178" y="4229211"/>
            <a:ext cx="3515776" cy="782404"/>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29EBDA52-99AE-09DD-0B34-89474A912D6E}"/>
              </a:ext>
            </a:extLst>
          </p:cNvPr>
          <p:cNvCxnSpPr>
            <a:cxnSpLocks/>
          </p:cNvCxnSpPr>
          <p:nvPr/>
        </p:nvCxnSpPr>
        <p:spPr>
          <a:xfrm>
            <a:off x="288228" y="6103790"/>
            <a:ext cx="9286078" cy="0"/>
          </a:xfrm>
          <a:prstGeom prst="line">
            <a:avLst/>
          </a:prstGeom>
          <a:ln w="12700">
            <a:solidFill>
              <a:srgbClr val="C05048"/>
            </a:solidFill>
          </a:ln>
        </p:spPr>
        <p:style>
          <a:lnRef idx="1">
            <a:schemeClr val="accent4"/>
          </a:lnRef>
          <a:fillRef idx="0">
            <a:schemeClr val="accent4"/>
          </a:fillRef>
          <a:effectRef idx="0">
            <a:schemeClr val="accent4"/>
          </a:effectRef>
          <a:fontRef idx="minor">
            <a:schemeClr val="tx1"/>
          </a:fontRef>
        </p:style>
      </p:cxnSp>
      <p:pic>
        <p:nvPicPr>
          <p:cNvPr id="19" name="Picture 2" descr="demo">
            <a:extLst>
              <a:ext uri="{FF2B5EF4-FFF2-40B4-BE49-F238E27FC236}">
                <a16:creationId xmlns:a16="http://schemas.microsoft.com/office/drawing/2014/main" id="{37485AED-6D12-AAA2-1146-0427E344DC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7741" y="5523705"/>
            <a:ext cx="2270388" cy="11472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6578F6B-363E-73FE-8CF8-E64DF92F3F9C}"/>
              </a:ext>
            </a:extLst>
          </p:cNvPr>
          <p:cNvPicPr>
            <a:picLocks noChangeAspect="1"/>
          </p:cNvPicPr>
          <p:nvPr/>
        </p:nvPicPr>
        <p:blipFill>
          <a:blip r:embed="rId5"/>
          <a:stretch>
            <a:fillRect/>
          </a:stretch>
        </p:blipFill>
        <p:spPr>
          <a:xfrm>
            <a:off x="1365048" y="1685000"/>
            <a:ext cx="4970754" cy="3299552"/>
          </a:xfrm>
          <a:prstGeom prst="rect">
            <a:avLst/>
          </a:prstGeom>
        </p:spPr>
      </p:pic>
    </p:spTree>
    <p:extLst>
      <p:ext uri="{BB962C8B-B14F-4D97-AF65-F5344CB8AC3E}">
        <p14:creationId xmlns:p14="http://schemas.microsoft.com/office/powerpoint/2010/main" val="1715713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52FE36B3-188F-40E9-89E6-7A212A8E4A8A}"/>
              </a:ext>
            </a:extLst>
          </p:cNvPr>
          <p:cNvSpPr/>
          <p:nvPr/>
        </p:nvSpPr>
        <p:spPr>
          <a:xfrm rot="10800000">
            <a:off x="5979886" y="-2"/>
            <a:ext cx="6212111" cy="5488995"/>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demo">
            <a:extLst>
              <a:ext uri="{FF2B5EF4-FFF2-40B4-BE49-F238E27FC236}">
                <a16:creationId xmlns:a16="http://schemas.microsoft.com/office/drawing/2014/main" id="{05F831FD-5BF1-07F1-FF04-E8582CC11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670" y="295244"/>
            <a:ext cx="5469829" cy="3133755"/>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a:extLst>
              <a:ext uri="{FF2B5EF4-FFF2-40B4-BE49-F238E27FC236}">
                <a16:creationId xmlns:a16="http://schemas.microsoft.com/office/drawing/2014/main" id="{BF6B2A64-8CE1-41D8-B12D-1D550C68D5F3}"/>
              </a:ext>
            </a:extLst>
          </p:cNvPr>
          <p:cNvSpPr/>
          <p:nvPr/>
        </p:nvSpPr>
        <p:spPr>
          <a:xfrm rot="718389">
            <a:off x="5458440" y="706128"/>
            <a:ext cx="7235127" cy="4076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FE896473-0FF0-4A2B-8856-EB27E733D852}"/>
              </a:ext>
            </a:extLst>
          </p:cNvPr>
          <p:cNvSpPr/>
          <p:nvPr/>
        </p:nvSpPr>
        <p:spPr>
          <a:xfrm rot="10800000">
            <a:off x="10110587" y="295245"/>
            <a:ext cx="1686912" cy="2021930"/>
          </a:xfrm>
          <a:prstGeom prst="r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36B88B-9795-4B95-B8F3-01962FE5C944}"/>
              </a:ext>
            </a:extLst>
          </p:cNvPr>
          <p:cNvSpPr>
            <a:spLocks noGrp="1"/>
          </p:cNvSpPr>
          <p:nvPr>
            <p:ph type="ctrTitle"/>
          </p:nvPr>
        </p:nvSpPr>
        <p:spPr>
          <a:xfrm>
            <a:off x="159783" y="352254"/>
            <a:ext cx="5820103" cy="702496"/>
          </a:xfrm>
        </p:spPr>
        <p:txBody>
          <a:bodyPr>
            <a:normAutofit/>
          </a:bodyPr>
          <a:lstStyle/>
          <a:p>
            <a:pPr algn="l"/>
            <a:r>
              <a:rPr lang="en-US" sz="3600" b="1" dirty="0">
                <a:solidFill>
                  <a:schemeClr val="tx1">
                    <a:lumMod val="75000"/>
                    <a:lumOff val="25000"/>
                  </a:schemeClr>
                </a:solidFill>
                <a:latin typeface="+mn-lt"/>
              </a:rPr>
              <a:t>LAWN ASSURED – MEMBER</a:t>
            </a:r>
            <a:endParaRPr lang="en-GB" sz="3600" b="1" dirty="0">
              <a:solidFill>
                <a:schemeClr val="tx1">
                  <a:lumMod val="75000"/>
                  <a:lumOff val="25000"/>
                </a:schemeClr>
              </a:solidFill>
              <a:latin typeface="+mn-lt"/>
            </a:endParaRPr>
          </a:p>
        </p:txBody>
      </p:sp>
      <p:sp>
        <p:nvSpPr>
          <p:cNvPr id="6" name="Rectangle: Top Corners Rounded 5">
            <a:extLst>
              <a:ext uri="{FF2B5EF4-FFF2-40B4-BE49-F238E27FC236}">
                <a16:creationId xmlns:a16="http://schemas.microsoft.com/office/drawing/2014/main" id="{406DECF8-BF43-4E08-8CE9-B69B5CC6752F}"/>
              </a:ext>
            </a:extLst>
          </p:cNvPr>
          <p:cNvSpPr/>
          <p:nvPr/>
        </p:nvSpPr>
        <p:spPr>
          <a:xfrm>
            <a:off x="6138178" y="4229211"/>
            <a:ext cx="3515776" cy="782404"/>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29EBDA52-99AE-09DD-0B34-89474A912D6E}"/>
              </a:ext>
            </a:extLst>
          </p:cNvPr>
          <p:cNvCxnSpPr>
            <a:cxnSpLocks/>
          </p:cNvCxnSpPr>
          <p:nvPr/>
        </p:nvCxnSpPr>
        <p:spPr>
          <a:xfrm>
            <a:off x="288228" y="6103790"/>
            <a:ext cx="9286078" cy="0"/>
          </a:xfrm>
          <a:prstGeom prst="line">
            <a:avLst/>
          </a:prstGeom>
          <a:ln w="12700">
            <a:solidFill>
              <a:srgbClr val="C05048"/>
            </a:solidFill>
          </a:ln>
        </p:spPr>
        <p:style>
          <a:lnRef idx="1">
            <a:schemeClr val="accent4"/>
          </a:lnRef>
          <a:fillRef idx="0">
            <a:schemeClr val="accent4"/>
          </a:fillRef>
          <a:effectRef idx="0">
            <a:schemeClr val="accent4"/>
          </a:effectRef>
          <a:fontRef idx="minor">
            <a:schemeClr val="tx1"/>
          </a:fontRef>
        </p:style>
      </p:cxnSp>
      <p:pic>
        <p:nvPicPr>
          <p:cNvPr id="19" name="Picture 2" descr="demo">
            <a:extLst>
              <a:ext uri="{FF2B5EF4-FFF2-40B4-BE49-F238E27FC236}">
                <a16:creationId xmlns:a16="http://schemas.microsoft.com/office/drawing/2014/main" id="{37485AED-6D12-AAA2-1146-0427E344DC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7741" y="5523705"/>
            <a:ext cx="2270388" cy="11472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A9F2A1B-4344-C56C-D0EA-EF07A5A26963}"/>
              </a:ext>
            </a:extLst>
          </p:cNvPr>
          <p:cNvPicPr>
            <a:picLocks noChangeAspect="1"/>
          </p:cNvPicPr>
          <p:nvPr/>
        </p:nvPicPr>
        <p:blipFill>
          <a:blip r:embed="rId5"/>
          <a:stretch>
            <a:fillRect/>
          </a:stretch>
        </p:blipFill>
        <p:spPr>
          <a:xfrm rot="21183191">
            <a:off x="149535" y="1465805"/>
            <a:ext cx="2888274" cy="4106000"/>
          </a:xfrm>
          <a:prstGeom prst="rect">
            <a:avLst/>
          </a:prstGeom>
        </p:spPr>
      </p:pic>
      <p:pic>
        <p:nvPicPr>
          <p:cNvPr id="8" name="Picture 7">
            <a:extLst>
              <a:ext uri="{FF2B5EF4-FFF2-40B4-BE49-F238E27FC236}">
                <a16:creationId xmlns:a16="http://schemas.microsoft.com/office/drawing/2014/main" id="{6CE7295E-BF3C-70F8-A128-DB61FDD6CECF}"/>
              </a:ext>
            </a:extLst>
          </p:cNvPr>
          <p:cNvPicPr>
            <a:picLocks noChangeAspect="1"/>
          </p:cNvPicPr>
          <p:nvPr/>
        </p:nvPicPr>
        <p:blipFill>
          <a:blip r:embed="rId6"/>
          <a:stretch>
            <a:fillRect/>
          </a:stretch>
        </p:blipFill>
        <p:spPr>
          <a:xfrm>
            <a:off x="2652793" y="1072356"/>
            <a:ext cx="4870735" cy="4713287"/>
          </a:xfrm>
          <a:prstGeom prst="rect">
            <a:avLst/>
          </a:prstGeom>
        </p:spPr>
      </p:pic>
      <p:pic>
        <p:nvPicPr>
          <p:cNvPr id="12" name="Picture 11">
            <a:extLst>
              <a:ext uri="{FF2B5EF4-FFF2-40B4-BE49-F238E27FC236}">
                <a16:creationId xmlns:a16="http://schemas.microsoft.com/office/drawing/2014/main" id="{59806777-7D63-DC6E-6A69-A3FF809068D5}"/>
              </a:ext>
            </a:extLst>
          </p:cNvPr>
          <p:cNvPicPr>
            <a:picLocks noChangeAspect="1"/>
          </p:cNvPicPr>
          <p:nvPr/>
        </p:nvPicPr>
        <p:blipFill>
          <a:blip r:embed="rId7"/>
          <a:stretch>
            <a:fillRect/>
          </a:stretch>
        </p:blipFill>
        <p:spPr>
          <a:xfrm rot="518099">
            <a:off x="6454738" y="2942307"/>
            <a:ext cx="4331793" cy="2058674"/>
          </a:xfrm>
          <a:prstGeom prst="rect">
            <a:avLst/>
          </a:prstGeom>
        </p:spPr>
      </p:pic>
    </p:spTree>
    <p:extLst>
      <p:ext uri="{BB962C8B-B14F-4D97-AF65-F5344CB8AC3E}">
        <p14:creationId xmlns:p14="http://schemas.microsoft.com/office/powerpoint/2010/main" val="55409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8 Points 2">
            <a:extLst>
              <a:ext uri="{FF2B5EF4-FFF2-40B4-BE49-F238E27FC236}">
                <a16:creationId xmlns:a16="http://schemas.microsoft.com/office/drawing/2014/main" id="{F4B1E1C5-842B-D520-A9B3-81F74A9882D2}"/>
              </a:ext>
            </a:extLst>
          </p:cNvPr>
          <p:cNvSpPr/>
          <p:nvPr/>
        </p:nvSpPr>
        <p:spPr>
          <a:xfrm>
            <a:off x="3644774" y="-34713"/>
            <a:ext cx="1902306" cy="1659757"/>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 name="Right Triangle 3">
            <a:extLst>
              <a:ext uri="{FF2B5EF4-FFF2-40B4-BE49-F238E27FC236}">
                <a16:creationId xmlns:a16="http://schemas.microsoft.com/office/drawing/2014/main" id="{52FE36B3-188F-40E9-89E6-7A212A8E4A8A}"/>
              </a:ext>
            </a:extLst>
          </p:cNvPr>
          <p:cNvSpPr/>
          <p:nvPr/>
        </p:nvSpPr>
        <p:spPr>
          <a:xfrm rot="10800000">
            <a:off x="5979886" y="-2"/>
            <a:ext cx="6212111" cy="5488995"/>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demo">
            <a:extLst>
              <a:ext uri="{FF2B5EF4-FFF2-40B4-BE49-F238E27FC236}">
                <a16:creationId xmlns:a16="http://schemas.microsoft.com/office/drawing/2014/main" id="{05F831FD-5BF1-07F1-FF04-E8582CC11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670" y="295244"/>
            <a:ext cx="5469829" cy="3133755"/>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a:extLst>
              <a:ext uri="{FF2B5EF4-FFF2-40B4-BE49-F238E27FC236}">
                <a16:creationId xmlns:a16="http://schemas.microsoft.com/office/drawing/2014/main" id="{BF6B2A64-8CE1-41D8-B12D-1D550C68D5F3}"/>
              </a:ext>
            </a:extLst>
          </p:cNvPr>
          <p:cNvSpPr/>
          <p:nvPr/>
        </p:nvSpPr>
        <p:spPr>
          <a:xfrm rot="718389">
            <a:off x="5458440" y="706128"/>
            <a:ext cx="7235127" cy="4076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FE896473-0FF0-4A2B-8856-EB27E733D852}"/>
              </a:ext>
            </a:extLst>
          </p:cNvPr>
          <p:cNvSpPr/>
          <p:nvPr/>
        </p:nvSpPr>
        <p:spPr>
          <a:xfrm rot="10800000">
            <a:off x="10110587" y="295245"/>
            <a:ext cx="1686912" cy="2021930"/>
          </a:xfrm>
          <a:prstGeom prst="r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36B88B-9795-4B95-B8F3-01962FE5C944}"/>
              </a:ext>
            </a:extLst>
          </p:cNvPr>
          <p:cNvSpPr>
            <a:spLocks noGrp="1"/>
          </p:cNvSpPr>
          <p:nvPr>
            <p:ph type="ctrTitle"/>
          </p:nvPr>
        </p:nvSpPr>
        <p:spPr>
          <a:xfrm>
            <a:off x="159783" y="352254"/>
            <a:ext cx="5820103" cy="702496"/>
          </a:xfrm>
        </p:spPr>
        <p:txBody>
          <a:bodyPr>
            <a:normAutofit/>
          </a:bodyPr>
          <a:lstStyle/>
          <a:p>
            <a:pPr algn="l"/>
            <a:r>
              <a:rPr lang="en-US" sz="3600" b="1" dirty="0">
                <a:solidFill>
                  <a:schemeClr val="tx1">
                    <a:lumMod val="75000"/>
                    <a:lumOff val="25000"/>
                  </a:schemeClr>
                </a:solidFill>
                <a:latin typeface="+mn-lt"/>
              </a:rPr>
              <a:t>LAWN ASSURED       NEW!</a:t>
            </a:r>
            <a:endParaRPr lang="en-GB" sz="3600" b="1" dirty="0">
              <a:solidFill>
                <a:schemeClr val="tx1">
                  <a:lumMod val="75000"/>
                  <a:lumOff val="25000"/>
                </a:schemeClr>
              </a:solidFill>
              <a:latin typeface="+mn-lt"/>
            </a:endParaRPr>
          </a:p>
        </p:txBody>
      </p:sp>
      <p:sp>
        <p:nvSpPr>
          <p:cNvPr id="15" name="TextBox 14">
            <a:extLst>
              <a:ext uri="{FF2B5EF4-FFF2-40B4-BE49-F238E27FC236}">
                <a16:creationId xmlns:a16="http://schemas.microsoft.com/office/drawing/2014/main" id="{FF97CB5B-031B-BAFC-051A-63D3B610A09E}"/>
              </a:ext>
            </a:extLst>
          </p:cNvPr>
          <p:cNvSpPr txBox="1"/>
          <p:nvPr/>
        </p:nvSpPr>
        <p:spPr>
          <a:xfrm>
            <a:off x="288228" y="1369142"/>
            <a:ext cx="6678652" cy="5278368"/>
          </a:xfrm>
          <a:prstGeom prst="rect">
            <a:avLst/>
          </a:prstGeom>
          <a:noFill/>
        </p:spPr>
        <p:txBody>
          <a:bodyPr wrap="square">
            <a:spAutoFit/>
          </a:bodyPr>
          <a:lstStyle/>
          <a:p>
            <a:pPr marL="457200" marR="0" lvl="0" indent="-457200"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GB" sz="2400" dirty="0">
                <a:solidFill>
                  <a:prstClr val="black"/>
                </a:solidFill>
                <a:latin typeface="Calibri" panose="020F0502020204030204"/>
              </a:rPr>
              <a:t>Updated continuous professional development (CPD) section</a:t>
            </a:r>
          </a:p>
          <a:p>
            <a:pPr marL="457200" marR="0" lvl="0" indent="-457200"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GB" sz="2400" dirty="0">
                <a:solidFill>
                  <a:prstClr val="black"/>
                </a:solidFill>
                <a:latin typeface="Calibri" panose="020F0502020204030204"/>
              </a:rPr>
              <a:t>Monthly Lawn Assured Compliant Contractors updates</a:t>
            </a:r>
          </a:p>
          <a:p>
            <a:pPr marL="457200" marR="0" lvl="0" indent="-457200"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GB" sz="2400" dirty="0">
                <a:solidFill>
                  <a:prstClr val="black"/>
                </a:solidFill>
                <a:latin typeface="Calibri" panose="020F0502020204030204"/>
              </a:rPr>
              <a:t>Public facing information on BASIS website and social media</a:t>
            </a:r>
          </a:p>
          <a:p>
            <a:pPr marL="457200" marR="0" lvl="0" indent="-457200"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GB" sz="2400" dirty="0">
                <a:solidFill>
                  <a:prstClr val="black"/>
                </a:solidFill>
                <a:latin typeface="Calibri" panose="020F0502020204030204"/>
              </a:rPr>
              <a:t>Self-audit completed online and digital portal</a:t>
            </a:r>
          </a:p>
          <a:p>
            <a:pPr marL="457200" marR="0" lvl="0" indent="-457200"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GB" sz="2400" dirty="0">
                <a:solidFill>
                  <a:prstClr val="black"/>
                </a:solidFill>
                <a:latin typeface="Calibri" panose="020F0502020204030204"/>
              </a:rPr>
              <a:t>Integrated pest/weed management training</a:t>
            </a:r>
          </a:p>
          <a:p>
            <a:pPr marL="457200" marR="0" lvl="0" indent="-4572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29EBDA52-99AE-09DD-0B34-89474A912D6E}"/>
              </a:ext>
            </a:extLst>
          </p:cNvPr>
          <p:cNvCxnSpPr>
            <a:cxnSpLocks/>
          </p:cNvCxnSpPr>
          <p:nvPr/>
        </p:nvCxnSpPr>
        <p:spPr>
          <a:xfrm>
            <a:off x="288228" y="6103790"/>
            <a:ext cx="9286078" cy="0"/>
          </a:xfrm>
          <a:prstGeom prst="line">
            <a:avLst/>
          </a:prstGeom>
          <a:ln w="12700">
            <a:solidFill>
              <a:srgbClr val="C05048"/>
            </a:solidFill>
          </a:ln>
        </p:spPr>
        <p:style>
          <a:lnRef idx="1">
            <a:schemeClr val="accent4"/>
          </a:lnRef>
          <a:fillRef idx="0">
            <a:schemeClr val="accent4"/>
          </a:fillRef>
          <a:effectRef idx="0">
            <a:schemeClr val="accent4"/>
          </a:effectRef>
          <a:fontRef idx="minor">
            <a:schemeClr val="tx1"/>
          </a:fontRef>
        </p:style>
      </p:cxnSp>
      <p:pic>
        <p:nvPicPr>
          <p:cNvPr id="19" name="Picture 2" descr="demo">
            <a:extLst>
              <a:ext uri="{FF2B5EF4-FFF2-40B4-BE49-F238E27FC236}">
                <a16:creationId xmlns:a16="http://schemas.microsoft.com/office/drawing/2014/main" id="{37485AED-6D12-AAA2-1146-0427E344DC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7741" y="5523705"/>
            <a:ext cx="2270388" cy="1147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860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52FE36B3-188F-40E9-89E6-7A212A8E4A8A}"/>
              </a:ext>
            </a:extLst>
          </p:cNvPr>
          <p:cNvSpPr/>
          <p:nvPr/>
        </p:nvSpPr>
        <p:spPr>
          <a:xfrm rot="10800000">
            <a:off x="5979886" y="-2"/>
            <a:ext cx="6212111" cy="5488995"/>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demo">
            <a:extLst>
              <a:ext uri="{FF2B5EF4-FFF2-40B4-BE49-F238E27FC236}">
                <a16:creationId xmlns:a16="http://schemas.microsoft.com/office/drawing/2014/main" id="{05F831FD-5BF1-07F1-FF04-E8582CC11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670" y="295244"/>
            <a:ext cx="5469829" cy="3133755"/>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a:extLst>
              <a:ext uri="{FF2B5EF4-FFF2-40B4-BE49-F238E27FC236}">
                <a16:creationId xmlns:a16="http://schemas.microsoft.com/office/drawing/2014/main" id="{BF6B2A64-8CE1-41D8-B12D-1D550C68D5F3}"/>
              </a:ext>
            </a:extLst>
          </p:cNvPr>
          <p:cNvSpPr/>
          <p:nvPr/>
        </p:nvSpPr>
        <p:spPr>
          <a:xfrm rot="718389">
            <a:off x="5458440" y="706128"/>
            <a:ext cx="7235127" cy="4076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FE896473-0FF0-4A2B-8856-EB27E733D852}"/>
              </a:ext>
            </a:extLst>
          </p:cNvPr>
          <p:cNvSpPr/>
          <p:nvPr/>
        </p:nvSpPr>
        <p:spPr>
          <a:xfrm rot="10800000">
            <a:off x="10110587" y="295245"/>
            <a:ext cx="1686912" cy="2021930"/>
          </a:xfrm>
          <a:prstGeom prst="r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36B88B-9795-4B95-B8F3-01962FE5C944}"/>
              </a:ext>
            </a:extLst>
          </p:cNvPr>
          <p:cNvSpPr>
            <a:spLocks noGrp="1"/>
          </p:cNvSpPr>
          <p:nvPr>
            <p:ph type="ctrTitle"/>
          </p:nvPr>
        </p:nvSpPr>
        <p:spPr>
          <a:xfrm>
            <a:off x="159783" y="278819"/>
            <a:ext cx="5820103" cy="702496"/>
          </a:xfrm>
        </p:spPr>
        <p:txBody>
          <a:bodyPr>
            <a:normAutofit/>
          </a:bodyPr>
          <a:lstStyle/>
          <a:p>
            <a:pPr algn="l"/>
            <a:r>
              <a:rPr lang="en-US" sz="3600" b="1" dirty="0">
                <a:solidFill>
                  <a:schemeClr val="tx1">
                    <a:lumMod val="75000"/>
                    <a:lumOff val="25000"/>
                  </a:schemeClr>
                </a:solidFill>
                <a:latin typeface="+mn-lt"/>
              </a:rPr>
              <a:t>MEMBER BENEFITS – PUBLIC</a:t>
            </a:r>
            <a:endParaRPr lang="en-GB" sz="3600" b="1" dirty="0">
              <a:solidFill>
                <a:schemeClr val="tx1">
                  <a:lumMod val="75000"/>
                  <a:lumOff val="25000"/>
                </a:schemeClr>
              </a:solidFill>
              <a:latin typeface="+mn-lt"/>
            </a:endParaRPr>
          </a:p>
        </p:txBody>
      </p:sp>
      <p:cxnSp>
        <p:nvCxnSpPr>
          <p:cNvPr id="8" name="Straight Connector 7">
            <a:extLst>
              <a:ext uri="{FF2B5EF4-FFF2-40B4-BE49-F238E27FC236}">
                <a16:creationId xmlns:a16="http://schemas.microsoft.com/office/drawing/2014/main" id="{6FAF2D03-CA31-4C84-8578-82A98C150715}"/>
              </a:ext>
            </a:extLst>
          </p:cNvPr>
          <p:cNvCxnSpPr>
            <a:cxnSpLocks/>
          </p:cNvCxnSpPr>
          <p:nvPr/>
        </p:nvCxnSpPr>
        <p:spPr>
          <a:xfrm>
            <a:off x="288228" y="6103790"/>
            <a:ext cx="9286078" cy="0"/>
          </a:xfrm>
          <a:prstGeom prst="line">
            <a:avLst/>
          </a:prstGeom>
          <a:ln w="12700">
            <a:solidFill>
              <a:srgbClr val="C05048"/>
            </a:solidFill>
          </a:ln>
        </p:spPr>
        <p:style>
          <a:lnRef idx="1">
            <a:schemeClr val="accent4"/>
          </a:lnRef>
          <a:fillRef idx="0">
            <a:schemeClr val="accent4"/>
          </a:fillRef>
          <a:effectRef idx="0">
            <a:schemeClr val="accent4"/>
          </a:effectRef>
          <a:fontRef idx="minor">
            <a:schemeClr val="tx1"/>
          </a:fontRef>
        </p:style>
      </p:cxnSp>
      <p:pic>
        <p:nvPicPr>
          <p:cNvPr id="16" name="Picture 2" descr="demo">
            <a:extLst>
              <a:ext uri="{FF2B5EF4-FFF2-40B4-BE49-F238E27FC236}">
                <a16:creationId xmlns:a16="http://schemas.microsoft.com/office/drawing/2014/main" id="{3A45723E-FE92-524C-9165-519C5F1E06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7741" y="5523705"/>
            <a:ext cx="2270388" cy="11472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7919B44-0CF9-8719-CF70-C43FE67FEC1E}"/>
              </a:ext>
            </a:extLst>
          </p:cNvPr>
          <p:cNvPicPr>
            <a:picLocks noChangeAspect="1"/>
          </p:cNvPicPr>
          <p:nvPr/>
        </p:nvPicPr>
        <p:blipFill>
          <a:blip r:embed="rId5"/>
          <a:stretch>
            <a:fillRect/>
          </a:stretch>
        </p:blipFill>
        <p:spPr>
          <a:xfrm rot="20942912">
            <a:off x="6698953" y="1868091"/>
            <a:ext cx="2640735" cy="3506186"/>
          </a:xfrm>
          <a:prstGeom prst="rect">
            <a:avLst/>
          </a:prstGeom>
        </p:spPr>
      </p:pic>
      <p:sp>
        <p:nvSpPr>
          <p:cNvPr id="7" name="TextBox 6">
            <a:extLst>
              <a:ext uri="{FF2B5EF4-FFF2-40B4-BE49-F238E27FC236}">
                <a16:creationId xmlns:a16="http://schemas.microsoft.com/office/drawing/2014/main" id="{FD10C9EF-0083-6CFF-91E2-31391499E227}"/>
              </a:ext>
            </a:extLst>
          </p:cNvPr>
          <p:cNvSpPr txBox="1"/>
          <p:nvPr/>
        </p:nvSpPr>
        <p:spPr>
          <a:xfrm>
            <a:off x="284280" y="1296179"/>
            <a:ext cx="6212110" cy="4401205"/>
          </a:xfrm>
          <a:prstGeom prst="rect">
            <a:avLst/>
          </a:prstGeom>
          <a:noFill/>
        </p:spPr>
        <p:txBody>
          <a:bodyPr wrap="square">
            <a:spAutoFit/>
          </a:bodyPr>
          <a:lstStyle/>
          <a:p>
            <a:pPr lvl="0">
              <a:buFont typeface="Wingdings" panose="05000000000000000000" pitchFamily="2" charset="2"/>
              <a:buChar char="ü"/>
            </a:pPr>
            <a:r>
              <a:rPr lang="en-GB" sz="2000" b="0" dirty="0"/>
              <a:t>Independent auditing scheme for companies to </a:t>
            </a:r>
            <a:r>
              <a:rPr lang="en-GB" sz="2000" b="1" dirty="0"/>
              <a:t>publicly demonstrate a commitment to environmental safety and the sustainable use of plant protection products</a:t>
            </a:r>
            <a:r>
              <a:rPr lang="en-GB" sz="2000" b="0" dirty="0"/>
              <a:t>. </a:t>
            </a:r>
          </a:p>
          <a:p>
            <a:pPr lvl="0">
              <a:buFont typeface="Wingdings" panose="05000000000000000000" pitchFamily="2" charset="2"/>
              <a:buChar char="ü"/>
            </a:pPr>
            <a:endParaRPr lang="en-GB" sz="2000" b="0" dirty="0"/>
          </a:p>
          <a:p>
            <a:pPr lvl="0">
              <a:buFont typeface="Wingdings" panose="05000000000000000000" pitchFamily="2" charset="2"/>
              <a:buChar char="ü"/>
            </a:pPr>
            <a:r>
              <a:rPr lang="en-GB" sz="2000" b="0" dirty="0"/>
              <a:t>A voluntary industry-led scheme </a:t>
            </a:r>
            <a:r>
              <a:rPr lang="en-GB" sz="2000" b="1" dirty="0"/>
              <a:t>ensuring compliance with regulations and best practice </a:t>
            </a:r>
            <a:r>
              <a:rPr lang="en-GB" sz="2000" b="0" dirty="0"/>
              <a:t>that is recognised by UK government and industry bodies.</a:t>
            </a:r>
          </a:p>
          <a:p>
            <a:pPr lvl="0">
              <a:buFont typeface="Wingdings" panose="05000000000000000000" pitchFamily="2" charset="2"/>
              <a:buChar char="ü"/>
            </a:pPr>
            <a:endParaRPr lang="en-GB" sz="2000" b="0" dirty="0"/>
          </a:p>
          <a:p>
            <a:pPr lvl="0">
              <a:buFont typeface="Wingdings" panose="05000000000000000000" pitchFamily="2" charset="2"/>
              <a:buChar char="ü"/>
            </a:pPr>
            <a:r>
              <a:rPr lang="en-GB" sz="2000" b="0" dirty="0"/>
              <a:t>Ensures all companies meet a </a:t>
            </a:r>
            <a:r>
              <a:rPr lang="en-GB" sz="2000" b="1" dirty="0"/>
              <a:t>consistent standard of performance </a:t>
            </a:r>
            <a:r>
              <a:rPr lang="en-GB" sz="2000" b="0" dirty="0"/>
              <a:t>across the audit areas.</a:t>
            </a:r>
          </a:p>
          <a:p>
            <a:pPr lvl="0">
              <a:buFont typeface="Wingdings" panose="05000000000000000000" pitchFamily="2" charset="2"/>
              <a:buChar char="ü"/>
            </a:pPr>
            <a:endParaRPr lang="en-GB" sz="2000" b="0" dirty="0"/>
          </a:p>
          <a:p>
            <a:pPr lvl="0">
              <a:buFont typeface="Wingdings" panose="05000000000000000000" pitchFamily="2" charset="2"/>
              <a:buChar char="ü"/>
            </a:pPr>
            <a:r>
              <a:rPr lang="en-GB" sz="2000" b="0" dirty="0"/>
              <a:t>A </a:t>
            </a:r>
            <a:r>
              <a:rPr lang="en-GB" sz="2000" b="1" dirty="0"/>
              <a:t>quality standard for members to be proud of </a:t>
            </a:r>
            <a:r>
              <a:rPr lang="en-GB" sz="2000" b="0" dirty="0"/>
              <a:t>that shows their commitment to following best practice and managing lawn care in a safe and sustainable way. </a:t>
            </a:r>
          </a:p>
        </p:txBody>
      </p:sp>
    </p:spTree>
    <p:extLst>
      <p:ext uri="{BB962C8B-B14F-4D97-AF65-F5344CB8AC3E}">
        <p14:creationId xmlns:p14="http://schemas.microsoft.com/office/powerpoint/2010/main" val="3366716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52FE36B3-188F-40E9-89E6-7A212A8E4A8A}"/>
              </a:ext>
            </a:extLst>
          </p:cNvPr>
          <p:cNvSpPr/>
          <p:nvPr/>
        </p:nvSpPr>
        <p:spPr>
          <a:xfrm rot="10800000">
            <a:off x="5979886" y="-2"/>
            <a:ext cx="6212111" cy="5488995"/>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demo">
            <a:extLst>
              <a:ext uri="{FF2B5EF4-FFF2-40B4-BE49-F238E27FC236}">
                <a16:creationId xmlns:a16="http://schemas.microsoft.com/office/drawing/2014/main" id="{05F831FD-5BF1-07F1-FF04-E8582CC11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670" y="295244"/>
            <a:ext cx="5469829" cy="3133755"/>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a:extLst>
              <a:ext uri="{FF2B5EF4-FFF2-40B4-BE49-F238E27FC236}">
                <a16:creationId xmlns:a16="http://schemas.microsoft.com/office/drawing/2014/main" id="{BF6B2A64-8CE1-41D8-B12D-1D550C68D5F3}"/>
              </a:ext>
            </a:extLst>
          </p:cNvPr>
          <p:cNvSpPr/>
          <p:nvPr/>
        </p:nvSpPr>
        <p:spPr>
          <a:xfrm rot="718389">
            <a:off x="5458440" y="706128"/>
            <a:ext cx="7235127" cy="4076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FE896473-0FF0-4A2B-8856-EB27E733D852}"/>
              </a:ext>
            </a:extLst>
          </p:cNvPr>
          <p:cNvSpPr/>
          <p:nvPr/>
        </p:nvSpPr>
        <p:spPr>
          <a:xfrm rot="10800000">
            <a:off x="10110587" y="295245"/>
            <a:ext cx="1686912" cy="2021930"/>
          </a:xfrm>
          <a:prstGeom prst="r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36B88B-9795-4B95-B8F3-01962FE5C944}"/>
              </a:ext>
            </a:extLst>
          </p:cNvPr>
          <p:cNvSpPr>
            <a:spLocks noGrp="1"/>
          </p:cNvSpPr>
          <p:nvPr>
            <p:ph type="ctrTitle"/>
          </p:nvPr>
        </p:nvSpPr>
        <p:spPr>
          <a:xfrm>
            <a:off x="159783" y="278819"/>
            <a:ext cx="5820103" cy="702496"/>
          </a:xfrm>
        </p:spPr>
        <p:txBody>
          <a:bodyPr>
            <a:normAutofit fontScale="90000"/>
          </a:bodyPr>
          <a:lstStyle/>
          <a:p>
            <a:pPr algn="l"/>
            <a:r>
              <a:rPr lang="en-US" sz="3600" b="1" dirty="0">
                <a:solidFill>
                  <a:schemeClr val="tx1">
                    <a:lumMod val="75000"/>
                    <a:lumOff val="25000"/>
                  </a:schemeClr>
                </a:solidFill>
                <a:latin typeface="+mn-lt"/>
              </a:rPr>
              <a:t>MEMBER BENEFITS - BUSINESS</a:t>
            </a:r>
            <a:endParaRPr lang="en-GB" sz="3600" b="1" dirty="0">
              <a:solidFill>
                <a:schemeClr val="tx1">
                  <a:lumMod val="75000"/>
                  <a:lumOff val="25000"/>
                </a:schemeClr>
              </a:solidFill>
              <a:latin typeface="+mn-lt"/>
            </a:endParaRPr>
          </a:p>
        </p:txBody>
      </p:sp>
      <p:cxnSp>
        <p:nvCxnSpPr>
          <p:cNvPr id="8" name="Straight Connector 7">
            <a:extLst>
              <a:ext uri="{FF2B5EF4-FFF2-40B4-BE49-F238E27FC236}">
                <a16:creationId xmlns:a16="http://schemas.microsoft.com/office/drawing/2014/main" id="{6FAF2D03-CA31-4C84-8578-82A98C150715}"/>
              </a:ext>
            </a:extLst>
          </p:cNvPr>
          <p:cNvCxnSpPr>
            <a:cxnSpLocks/>
          </p:cNvCxnSpPr>
          <p:nvPr/>
        </p:nvCxnSpPr>
        <p:spPr>
          <a:xfrm>
            <a:off x="288228" y="6103790"/>
            <a:ext cx="9286078" cy="0"/>
          </a:xfrm>
          <a:prstGeom prst="line">
            <a:avLst/>
          </a:prstGeom>
          <a:ln w="12700">
            <a:solidFill>
              <a:srgbClr val="C05048"/>
            </a:solidFill>
          </a:ln>
        </p:spPr>
        <p:style>
          <a:lnRef idx="1">
            <a:schemeClr val="accent4"/>
          </a:lnRef>
          <a:fillRef idx="0">
            <a:schemeClr val="accent4"/>
          </a:fillRef>
          <a:effectRef idx="0">
            <a:schemeClr val="accent4"/>
          </a:effectRef>
          <a:fontRef idx="minor">
            <a:schemeClr val="tx1"/>
          </a:fontRef>
        </p:style>
      </p:cxnSp>
      <p:pic>
        <p:nvPicPr>
          <p:cNvPr id="16" name="Picture 2" descr="demo">
            <a:extLst>
              <a:ext uri="{FF2B5EF4-FFF2-40B4-BE49-F238E27FC236}">
                <a16:creationId xmlns:a16="http://schemas.microsoft.com/office/drawing/2014/main" id="{3A45723E-FE92-524C-9165-519C5F1E06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7741" y="5523705"/>
            <a:ext cx="2270388" cy="11472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D10C9EF-0083-6CFF-91E2-31391499E227}"/>
              </a:ext>
            </a:extLst>
          </p:cNvPr>
          <p:cNvSpPr txBox="1"/>
          <p:nvPr/>
        </p:nvSpPr>
        <p:spPr>
          <a:xfrm>
            <a:off x="284279" y="1296179"/>
            <a:ext cx="5480027" cy="473975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Full BASIS and UKLCA support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Use of BASIS Lawn Assured and Amenity Standard logos on website, e-mails, vehicles and promotional materials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Auditor guidance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Reduced cost for UKLCA members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BASIS Bulletin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Public affairs support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755C35D-18C4-59D2-25DE-9C1F31A3FD89}"/>
              </a:ext>
            </a:extLst>
          </p:cNvPr>
          <p:cNvPicPr>
            <a:picLocks noChangeAspect="1"/>
          </p:cNvPicPr>
          <p:nvPr/>
        </p:nvPicPr>
        <p:blipFill>
          <a:blip r:embed="rId5"/>
          <a:stretch>
            <a:fillRect/>
          </a:stretch>
        </p:blipFill>
        <p:spPr>
          <a:xfrm rot="742355">
            <a:off x="5630385" y="1523929"/>
            <a:ext cx="2981489" cy="4790164"/>
          </a:xfrm>
          <a:prstGeom prst="rect">
            <a:avLst/>
          </a:prstGeom>
        </p:spPr>
      </p:pic>
    </p:spTree>
    <p:extLst>
      <p:ext uri="{BB962C8B-B14F-4D97-AF65-F5344CB8AC3E}">
        <p14:creationId xmlns:p14="http://schemas.microsoft.com/office/powerpoint/2010/main" val="1553392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52FE36B3-188F-40E9-89E6-7A212A8E4A8A}"/>
              </a:ext>
            </a:extLst>
          </p:cNvPr>
          <p:cNvSpPr/>
          <p:nvPr/>
        </p:nvSpPr>
        <p:spPr>
          <a:xfrm rot="10800000">
            <a:off x="5979886" y="-2"/>
            <a:ext cx="6212111" cy="5488995"/>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demo">
            <a:extLst>
              <a:ext uri="{FF2B5EF4-FFF2-40B4-BE49-F238E27FC236}">
                <a16:creationId xmlns:a16="http://schemas.microsoft.com/office/drawing/2014/main" id="{05F831FD-5BF1-07F1-FF04-E8582CC11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670" y="295244"/>
            <a:ext cx="5469829" cy="3133755"/>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a:extLst>
              <a:ext uri="{FF2B5EF4-FFF2-40B4-BE49-F238E27FC236}">
                <a16:creationId xmlns:a16="http://schemas.microsoft.com/office/drawing/2014/main" id="{BF6B2A64-8CE1-41D8-B12D-1D550C68D5F3}"/>
              </a:ext>
            </a:extLst>
          </p:cNvPr>
          <p:cNvSpPr/>
          <p:nvPr/>
        </p:nvSpPr>
        <p:spPr>
          <a:xfrm rot="718389">
            <a:off x="5458440" y="706128"/>
            <a:ext cx="7235127" cy="4076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FE896473-0FF0-4A2B-8856-EB27E733D852}"/>
              </a:ext>
            </a:extLst>
          </p:cNvPr>
          <p:cNvSpPr/>
          <p:nvPr/>
        </p:nvSpPr>
        <p:spPr>
          <a:xfrm rot="10800000">
            <a:off x="10110587" y="295245"/>
            <a:ext cx="1686912" cy="2021930"/>
          </a:xfrm>
          <a:prstGeom prst="r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36B88B-9795-4B95-B8F3-01962FE5C944}"/>
              </a:ext>
            </a:extLst>
          </p:cNvPr>
          <p:cNvSpPr>
            <a:spLocks noGrp="1"/>
          </p:cNvSpPr>
          <p:nvPr>
            <p:ph type="ctrTitle"/>
          </p:nvPr>
        </p:nvSpPr>
        <p:spPr>
          <a:xfrm>
            <a:off x="251680" y="304678"/>
            <a:ext cx="5820103" cy="702496"/>
          </a:xfrm>
        </p:spPr>
        <p:txBody>
          <a:bodyPr>
            <a:normAutofit/>
          </a:bodyPr>
          <a:lstStyle/>
          <a:p>
            <a:pPr algn="l"/>
            <a:r>
              <a:rPr lang="en-US" sz="3600" b="1" dirty="0">
                <a:solidFill>
                  <a:schemeClr val="tx1">
                    <a:lumMod val="75000"/>
                    <a:lumOff val="25000"/>
                  </a:schemeClr>
                </a:solidFill>
                <a:latin typeface="+mn-lt"/>
              </a:rPr>
              <a:t>JOIN TODAY</a:t>
            </a:r>
            <a:endParaRPr lang="en-GB" sz="3600" b="1" dirty="0">
              <a:solidFill>
                <a:schemeClr val="tx1">
                  <a:lumMod val="75000"/>
                  <a:lumOff val="25000"/>
                </a:schemeClr>
              </a:solidFill>
              <a:latin typeface="+mn-lt"/>
            </a:endParaRPr>
          </a:p>
        </p:txBody>
      </p:sp>
      <p:cxnSp>
        <p:nvCxnSpPr>
          <p:cNvPr id="8" name="Straight Connector 7">
            <a:extLst>
              <a:ext uri="{FF2B5EF4-FFF2-40B4-BE49-F238E27FC236}">
                <a16:creationId xmlns:a16="http://schemas.microsoft.com/office/drawing/2014/main" id="{6FAF2D03-CA31-4C84-8578-82A98C150715}"/>
              </a:ext>
            </a:extLst>
          </p:cNvPr>
          <p:cNvCxnSpPr>
            <a:cxnSpLocks/>
          </p:cNvCxnSpPr>
          <p:nvPr/>
        </p:nvCxnSpPr>
        <p:spPr>
          <a:xfrm>
            <a:off x="288228" y="6103790"/>
            <a:ext cx="9286078" cy="0"/>
          </a:xfrm>
          <a:prstGeom prst="line">
            <a:avLst/>
          </a:prstGeom>
          <a:ln w="12700">
            <a:solidFill>
              <a:srgbClr val="C05048"/>
            </a:solidFill>
          </a:ln>
        </p:spPr>
        <p:style>
          <a:lnRef idx="1">
            <a:schemeClr val="accent4"/>
          </a:lnRef>
          <a:fillRef idx="0">
            <a:schemeClr val="accent4"/>
          </a:fillRef>
          <a:effectRef idx="0">
            <a:schemeClr val="accent4"/>
          </a:effectRef>
          <a:fontRef idx="minor">
            <a:schemeClr val="tx1"/>
          </a:fontRef>
        </p:style>
      </p:cxnSp>
      <p:pic>
        <p:nvPicPr>
          <p:cNvPr id="16" name="Picture 2" descr="demo">
            <a:extLst>
              <a:ext uri="{FF2B5EF4-FFF2-40B4-BE49-F238E27FC236}">
                <a16:creationId xmlns:a16="http://schemas.microsoft.com/office/drawing/2014/main" id="{3A45723E-FE92-524C-9165-519C5F1E06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7741" y="5523705"/>
            <a:ext cx="2270388" cy="114722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4">
            <a:extLst>
              <a:ext uri="{FF2B5EF4-FFF2-40B4-BE49-F238E27FC236}">
                <a16:creationId xmlns:a16="http://schemas.microsoft.com/office/drawing/2014/main" id="{B7623C75-AC91-9C5D-DDE0-C936ADEA9937}"/>
              </a:ext>
            </a:extLst>
          </p:cNvPr>
          <p:cNvSpPr txBox="1">
            <a:spLocks/>
          </p:cNvSpPr>
          <p:nvPr/>
        </p:nvSpPr>
        <p:spPr>
          <a:xfrm>
            <a:off x="265374" y="1260136"/>
            <a:ext cx="8448320" cy="27393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000" dirty="0"/>
              <a:t>For more information: </a:t>
            </a:r>
            <a:r>
              <a:rPr kumimoji="0" lang="en-GB" sz="200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Arial" charset="0"/>
              </a:rPr>
              <a:t>basis-reg.co.uk/scheme-lawn-assured</a:t>
            </a:r>
          </a:p>
          <a:p>
            <a:pPr marL="342900" indent="-342900" algn="l">
              <a:buFont typeface="Arial" panose="020B0604020202020204" pitchFamily="34" charset="0"/>
              <a:buChar char="•"/>
            </a:pPr>
            <a:endParaRPr lang="en-GB" sz="800" dirty="0">
              <a:latin typeface="Arial" charset="0"/>
              <a:cs typeface="Arial" charset="0"/>
            </a:endParaRPr>
          </a:p>
          <a:p>
            <a:pPr marL="342900" indent="-342900" algn="l">
              <a:buFont typeface="Arial" panose="020B0604020202020204" pitchFamily="34" charset="0"/>
              <a:buChar char="•"/>
            </a:pPr>
            <a:r>
              <a:rPr lang="en-GB" sz="2000" dirty="0"/>
              <a:t>To join, contact :  </a:t>
            </a:r>
          </a:p>
          <a:p>
            <a:pPr marL="800100" lvl="1" indent="-342900" algn="l">
              <a:buFont typeface="Arial" panose="020B0604020202020204" pitchFamily="34" charset="0"/>
              <a:buChar char="•"/>
            </a:pPr>
            <a:r>
              <a:rPr lang="en-GB" sz="1800" dirty="0">
                <a:latin typeface="Calibri" panose="020F0502020204030204" pitchFamily="34" charset="0"/>
                <a:ea typeface="Calibri" panose="020F0502020204030204" pitchFamily="34" charset="0"/>
              </a:rPr>
              <a:t>Kate Hopkins - secretary@uklawncare.net</a:t>
            </a:r>
          </a:p>
          <a:p>
            <a:pPr marL="800100" lvl="1" indent="-342900" algn="l">
              <a:buFont typeface="Arial" panose="020B0604020202020204" pitchFamily="34" charset="0"/>
              <a:buChar char="•"/>
            </a:pPr>
            <a:r>
              <a:rPr lang="en-GB" sz="1800" dirty="0">
                <a:latin typeface="Calibri" panose="020F0502020204030204" pitchFamily="34" charset="0"/>
                <a:ea typeface="Calibri" panose="020F0502020204030204" pitchFamily="34" charset="0"/>
              </a:rPr>
              <a:t>BASIS team (Kim and Lindsay) - auditing@basis-reg.co.uk   /  01335 301207</a:t>
            </a:r>
          </a:p>
          <a:p>
            <a:endParaRPr lang="en-GB" sz="2000" dirty="0"/>
          </a:p>
        </p:txBody>
      </p:sp>
      <p:pic>
        <p:nvPicPr>
          <p:cNvPr id="12" name="Picture 11">
            <a:extLst>
              <a:ext uri="{FF2B5EF4-FFF2-40B4-BE49-F238E27FC236}">
                <a16:creationId xmlns:a16="http://schemas.microsoft.com/office/drawing/2014/main" id="{5390F1C7-DDEB-6719-9AE4-49007CBE11F5}"/>
              </a:ext>
            </a:extLst>
          </p:cNvPr>
          <p:cNvPicPr>
            <a:picLocks noChangeAspect="1"/>
          </p:cNvPicPr>
          <p:nvPr/>
        </p:nvPicPr>
        <p:blipFill>
          <a:blip r:embed="rId5"/>
          <a:stretch>
            <a:fillRect/>
          </a:stretch>
        </p:blipFill>
        <p:spPr>
          <a:xfrm>
            <a:off x="2553677" y="3095544"/>
            <a:ext cx="4187782" cy="2646413"/>
          </a:xfrm>
          <a:prstGeom prst="rect">
            <a:avLst/>
          </a:prstGeom>
          <a:ln>
            <a:noFill/>
          </a:ln>
          <a:effectLst>
            <a:outerShdw blurRad="292100" dist="139700" dir="2700000" algn="tl" rotWithShape="0">
              <a:srgbClr val="333333">
                <a:alpha val="65000"/>
              </a:srgbClr>
            </a:outerShdw>
          </a:effectLst>
        </p:spPr>
      </p:pic>
      <p:pic>
        <p:nvPicPr>
          <p:cNvPr id="3" name="Picture 2" descr="Mouse Icon - Free Icons">
            <a:extLst>
              <a:ext uri="{FF2B5EF4-FFF2-40B4-BE49-F238E27FC236}">
                <a16:creationId xmlns:a16="http://schemas.microsoft.com/office/drawing/2014/main" id="{B1E9F176-A974-1727-7CB9-C3751F6564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677733">
            <a:off x="182020" y="1192892"/>
            <a:ext cx="424962" cy="42496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ign Up Svg Png Icon Free Download (#179080) - OnlineWebFonts.COM">
            <a:extLst>
              <a:ext uri="{FF2B5EF4-FFF2-40B4-BE49-F238E27FC236}">
                <a16:creationId xmlns:a16="http://schemas.microsoft.com/office/drawing/2014/main" id="{E7672E0A-015C-89EA-3F13-C30D6EE1CF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742" y="1919538"/>
            <a:ext cx="436962" cy="486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484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DFBA46-9AB2-49E7-9085-165C174C6DF1}"/>
              </a:ext>
            </a:extLst>
          </p:cNvPr>
          <p:cNvSpPr/>
          <p:nvPr/>
        </p:nvSpPr>
        <p:spPr>
          <a:xfrm>
            <a:off x="-256358" y="-299961"/>
            <a:ext cx="12603238" cy="722811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36B88B-9795-4B95-B8F3-01962FE5C944}"/>
              </a:ext>
            </a:extLst>
          </p:cNvPr>
          <p:cNvSpPr>
            <a:spLocks noGrp="1"/>
          </p:cNvSpPr>
          <p:nvPr>
            <p:ph type="ctrTitle"/>
          </p:nvPr>
        </p:nvSpPr>
        <p:spPr>
          <a:xfrm>
            <a:off x="4345381" y="5798337"/>
            <a:ext cx="7412993" cy="702496"/>
          </a:xfrm>
        </p:spPr>
        <p:txBody>
          <a:bodyPr>
            <a:noAutofit/>
          </a:bodyPr>
          <a:lstStyle/>
          <a:p>
            <a:r>
              <a:rPr lang="en-US" sz="8000" b="1" dirty="0">
                <a:solidFill>
                  <a:schemeClr val="bg1"/>
                </a:solidFill>
                <a:latin typeface="+mn-lt"/>
              </a:rPr>
              <a:t>Thank you! </a:t>
            </a:r>
            <a:br>
              <a:rPr lang="en-US" sz="8000" b="1" dirty="0">
                <a:solidFill>
                  <a:schemeClr val="bg1"/>
                </a:solidFill>
                <a:latin typeface="+mn-lt"/>
              </a:rPr>
            </a:br>
            <a:r>
              <a:rPr lang="en-US" sz="8000" b="1" dirty="0">
                <a:solidFill>
                  <a:schemeClr val="bg1"/>
                </a:solidFill>
                <a:latin typeface="+mn-lt"/>
              </a:rPr>
              <a:t>Any questions?</a:t>
            </a:r>
            <a:br>
              <a:rPr lang="en-US" sz="8000" b="1" dirty="0">
                <a:solidFill>
                  <a:schemeClr val="bg1"/>
                </a:solidFill>
                <a:latin typeface="+mn-lt"/>
              </a:rPr>
            </a:br>
            <a:r>
              <a:rPr lang="en-US" sz="4000" b="1" dirty="0">
                <a:solidFill>
                  <a:schemeClr val="bg1"/>
                </a:solidFill>
                <a:latin typeface="+mn-lt"/>
              </a:rPr>
              <a:t> </a:t>
            </a:r>
            <a:br>
              <a:rPr lang="en-US" sz="4000" b="1" dirty="0">
                <a:solidFill>
                  <a:schemeClr val="bg1"/>
                </a:solidFill>
                <a:latin typeface="+mn-lt"/>
              </a:rPr>
            </a:br>
            <a:r>
              <a:rPr lang="en-US" sz="4000" b="1" dirty="0">
                <a:solidFill>
                  <a:schemeClr val="bg1"/>
                </a:solidFill>
                <a:latin typeface="+mn-lt"/>
              </a:rPr>
              <a:t>Teresa Meadows</a:t>
            </a:r>
            <a:br>
              <a:rPr lang="en-US" sz="4000" b="1" dirty="0">
                <a:solidFill>
                  <a:schemeClr val="bg1"/>
                </a:solidFill>
                <a:latin typeface="+mn-lt"/>
              </a:rPr>
            </a:br>
            <a:r>
              <a:rPr lang="en-US" sz="2800" b="1" i="1" dirty="0">
                <a:solidFill>
                  <a:schemeClr val="bg1"/>
                </a:solidFill>
                <a:latin typeface="+mn-lt"/>
              </a:rPr>
              <a:t>t</a:t>
            </a:r>
            <a:r>
              <a:rPr lang="en-US" sz="2800" i="1" dirty="0">
                <a:solidFill>
                  <a:schemeClr val="bg1"/>
                </a:solidFill>
                <a:latin typeface="+mn-lt"/>
              </a:rPr>
              <a:t>eresa.meadows@basis-reg.co.uk auditing@basis-reg.co.uk</a:t>
            </a:r>
            <a:br>
              <a:rPr lang="en-US" sz="2800" i="1" dirty="0">
                <a:solidFill>
                  <a:schemeClr val="bg1"/>
                </a:solidFill>
                <a:latin typeface="+mn-lt"/>
              </a:rPr>
            </a:br>
            <a:r>
              <a:rPr lang="en-US" sz="2800" i="1" dirty="0">
                <a:solidFill>
                  <a:schemeClr val="bg1"/>
                </a:solidFill>
                <a:latin typeface="+mn-lt"/>
              </a:rPr>
              <a:t>07943 820505 / @EnviroTeresa</a:t>
            </a:r>
            <a:br>
              <a:rPr kumimoji="0" lang="en-GB" sz="8000" i="1" u="none" strike="noStrike" kern="1200" cap="none" spc="0" normalizeH="0" baseline="0" noProof="0" dirty="0">
                <a:ln>
                  <a:noFill/>
                </a:ln>
                <a:solidFill>
                  <a:schemeClr val="bg1">
                    <a:lumMod val="50000"/>
                  </a:schemeClr>
                </a:solidFill>
                <a:effectLst/>
                <a:uLnTx/>
                <a:uFillTx/>
                <a:latin typeface="Gill Sans MT" panose="020B0502020104020203" pitchFamily="34" charset="0"/>
                <a:ea typeface="+mj-ea"/>
                <a:cs typeface="+mj-cs"/>
              </a:rPr>
            </a:br>
            <a:endParaRPr lang="en-GB" sz="8000" i="1" dirty="0">
              <a:solidFill>
                <a:schemeClr val="bg1"/>
              </a:solidFill>
              <a:latin typeface="+mn-lt"/>
            </a:endParaRPr>
          </a:p>
        </p:txBody>
      </p:sp>
      <p:cxnSp>
        <p:nvCxnSpPr>
          <p:cNvPr id="8" name="Straight Connector 7">
            <a:extLst>
              <a:ext uri="{FF2B5EF4-FFF2-40B4-BE49-F238E27FC236}">
                <a16:creationId xmlns:a16="http://schemas.microsoft.com/office/drawing/2014/main" id="{6FAF2D03-CA31-4C84-8578-82A98C150715}"/>
              </a:ext>
            </a:extLst>
          </p:cNvPr>
          <p:cNvCxnSpPr>
            <a:cxnSpLocks/>
          </p:cNvCxnSpPr>
          <p:nvPr/>
        </p:nvCxnSpPr>
        <p:spPr>
          <a:xfrm>
            <a:off x="731127" y="5825358"/>
            <a:ext cx="10438742" cy="35473"/>
          </a:xfrm>
          <a:prstGeom prst="line">
            <a:avLst/>
          </a:prstGeom>
          <a:ln w="12700">
            <a:solidFill>
              <a:srgbClr val="F3DE4C"/>
            </a:solidFill>
          </a:ln>
        </p:spPr>
        <p:style>
          <a:lnRef idx="1">
            <a:schemeClr val="accent4"/>
          </a:lnRef>
          <a:fillRef idx="0">
            <a:schemeClr val="accent4"/>
          </a:fillRef>
          <a:effectRef idx="0">
            <a:schemeClr val="accent4"/>
          </a:effectRef>
          <a:fontRef idx="minor">
            <a:schemeClr val="tx1"/>
          </a:fontRef>
        </p:style>
      </p:cxnSp>
      <p:pic>
        <p:nvPicPr>
          <p:cNvPr id="10" name="Picture 9" descr="A picture containing text, clipart&#10;&#10;Description automatically generated">
            <a:extLst>
              <a:ext uri="{FF2B5EF4-FFF2-40B4-BE49-F238E27FC236}">
                <a16:creationId xmlns:a16="http://schemas.microsoft.com/office/drawing/2014/main" id="{9999822B-AB53-4068-85B1-338439A83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127" y="6027108"/>
            <a:ext cx="1758489" cy="562716"/>
          </a:xfrm>
          <a:prstGeom prst="rect">
            <a:avLst/>
          </a:prstGeom>
        </p:spPr>
      </p:pic>
      <p:pic>
        <p:nvPicPr>
          <p:cNvPr id="6" name="Picture 5" descr="Logo, company name&#10;&#10;Description automatically generated">
            <a:extLst>
              <a:ext uri="{FF2B5EF4-FFF2-40B4-BE49-F238E27FC236}">
                <a16:creationId xmlns:a16="http://schemas.microsoft.com/office/drawing/2014/main" id="{F25E0457-24AC-4424-B3B9-978FE689BAF3}"/>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backgroundRemoval t="6000" b="94667" l="8000" r="92667">
                        <a14:foregroundMark x1="9000" y1="9000" x2="9000" y2="9000"/>
                        <a14:foregroundMark x1="22333" y1="6000" x2="22333" y2="6000"/>
                        <a14:foregroundMark x1="28333" y1="11333" x2="28333" y2="11333"/>
                        <a14:foregroundMark x1="42333" y1="11667" x2="42333" y2="11667"/>
                        <a14:foregroundMark x1="9333" y1="26333" x2="9333" y2="26333"/>
                        <a14:foregroundMark x1="33667" y1="29000" x2="33667" y2="29000"/>
                        <a14:foregroundMark x1="40333" y1="25667" x2="40333" y2="25667"/>
                        <a14:foregroundMark x1="50667" y1="30000" x2="50667" y2="30000"/>
                        <a14:foregroundMark x1="64333" y1="29000" x2="64333" y2="29000"/>
                        <a14:foregroundMark x1="82000" y1="29333" x2="82000" y2="29333"/>
                        <a14:foregroundMark x1="23667" y1="47333" x2="23667" y2="47333"/>
                        <a14:foregroundMark x1="20333" y1="41667" x2="20333" y2="41667"/>
                        <a14:foregroundMark x1="45000" y1="50000" x2="45000" y2="50000"/>
                        <a14:foregroundMark x1="50333" y1="46667" x2="50333" y2="46667"/>
                        <a14:foregroundMark x1="50000" y1="39333" x2="50000" y2="39333"/>
                        <a14:foregroundMark x1="57667" y1="45000" x2="57667" y2="45000"/>
                        <a14:foregroundMark x1="67000" y1="40000" x2="67000" y2="40000"/>
                        <a14:foregroundMark x1="67000" y1="45667" x2="67000" y2="45667"/>
                        <a14:foregroundMark x1="72667" y1="44000" x2="72667" y2="44000"/>
                        <a14:foregroundMark x1="92667" y1="46000" x2="92667" y2="46000"/>
                        <a14:foregroundMark x1="25000" y1="94667" x2="25000" y2="94667"/>
                        <a14:foregroundMark x1="8000" y1="75667" x2="8000" y2="75667"/>
                      </a14:backgroundRemoval>
                    </a14:imgEffect>
                  </a14:imgLayer>
                </a14:imgProps>
              </a:ext>
              <a:ext uri="{28A0092B-C50C-407E-A947-70E740481C1C}">
                <a14:useLocalDpi xmlns:a14="http://schemas.microsoft.com/office/drawing/2010/main" val="0"/>
              </a:ext>
            </a:extLst>
          </a:blip>
          <a:stretch>
            <a:fillRect/>
          </a:stretch>
        </p:blipFill>
        <p:spPr>
          <a:xfrm>
            <a:off x="10285445" y="5964948"/>
            <a:ext cx="838004" cy="838004"/>
          </a:xfrm>
          <a:prstGeom prst="rect">
            <a:avLst/>
          </a:prstGeom>
        </p:spPr>
      </p:pic>
      <p:pic>
        <p:nvPicPr>
          <p:cNvPr id="7" name="Picture 2">
            <a:extLst>
              <a:ext uri="{FF2B5EF4-FFF2-40B4-BE49-F238E27FC236}">
                <a16:creationId xmlns:a16="http://schemas.microsoft.com/office/drawing/2014/main" id="{33E9AD6B-C4B1-4332-B03D-166F347A67F0}"/>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62346" y="5935027"/>
            <a:ext cx="751554" cy="8169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E93D936-E762-4305-9992-FFFDB0420C63}"/>
              </a:ext>
            </a:extLst>
          </p:cNvPr>
          <p:cNvSpPr txBox="1"/>
          <p:nvPr/>
        </p:nvSpPr>
        <p:spPr>
          <a:xfrm>
            <a:off x="6275164" y="6537931"/>
            <a:ext cx="3247402"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white"/>
                </a:solidFill>
                <a:effectLst/>
                <a:uLnTx/>
                <a:uFillTx/>
                <a:latin typeface="Calibri Light" panose="020F0302020204030204"/>
                <a:ea typeface="+mn-ea"/>
                <a:cs typeface="+mn-cs"/>
              </a:rPr>
              <a:t>…committed to being net zero and nature positive…</a:t>
            </a:r>
          </a:p>
        </p:txBody>
      </p:sp>
      <p:sp>
        <p:nvSpPr>
          <p:cNvPr id="12" name="Rectangle 11">
            <a:extLst>
              <a:ext uri="{FF2B5EF4-FFF2-40B4-BE49-F238E27FC236}">
                <a16:creationId xmlns:a16="http://schemas.microsoft.com/office/drawing/2014/main" id="{A638FE4E-F8CE-4BF3-A00B-78F1676FFCFE}"/>
              </a:ext>
            </a:extLst>
          </p:cNvPr>
          <p:cNvSpPr/>
          <p:nvPr/>
        </p:nvSpPr>
        <p:spPr>
          <a:xfrm>
            <a:off x="414670" y="701870"/>
            <a:ext cx="3582062" cy="4607804"/>
          </a:xfrm>
          <a:prstGeom prst="rect">
            <a:avLst/>
          </a:prstGeom>
          <a:solidFill>
            <a:srgbClr val="F3D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4" descr="demo">
            <a:extLst>
              <a:ext uri="{FF2B5EF4-FFF2-40B4-BE49-F238E27FC236}">
                <a16:creationId xmlns:a16="http://schemas.microsoft.com/office/drawing/2014/main" id="{D67A9845-6992-E595-3176-C16D8639E26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082" r="41207"/>
          <a:stretch/>
        </p:blipFill>
        <p:spPr bwMode="auto">
          <a:xfrm>
            <a:off x="731127" y="997169"/>
            <a:ext cx="3016120" cy="3953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70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52FE36B3-188F-40E9-89E6-7A212A8E4A8A}"/>
              </a:ext>
            </a:extLst>
          </p:cNvPr>
          <p:cNvSpPr/>
          <p:nvPr/>
        </p:nvSpPr>
        <p:spPr>
          <a:xfrm rot="10800000">
            <a:off x="5979886" y="-2"/>
            <a:ext cx="6212111" cy="5488995"/>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demo">
            <a:extLst>
              <a:ext uri="{FF2B5EF4-FFF2-40B4-BE49-F238E27FC236}">
                <a16:creationId xmlns:a16="http://schemas.microsoft.com/office/drawing/2014/main" id="{05F831FD-5BF1-07F1-FF04-E8582CC11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670" y="295244"/>
            <a:ext cx="5469829" cy="31337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text, tableware, dishware, clipart&#10;&#10;Description automatically generated">
            <a:extLst>
              <a:ext uri="{FF2B5EF4-FFF2-40B4-BE49-F238E27FC236}">
                <a16:creationId xmlns:a16="http://schemas.microsoft.com/office/drawing/2014/main" id="{3775E7A7-CC0F-4377-AD8F-D792CE16BF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871" y="6097319"/>
            <a:ext cx="1752926" cy="741237"/>
          </a:xfrm>
          <a:prstGeom prst="rect">
            <a:avLst/>
          </a:prstGeom>
        </p:spPr>
      </p:pic>
      <p:sp>
        <p:nvSpPr>
          <p:cNvPr id="11" name="Right Triangle 10">
            <a:extLst>
              <a:ext uri="{FF2B5EF4-FFF2-40B4-BE49-F238E27FC236}">
                <a16:creationId xmlns:a16="http://schemas.microsoft.com/office/drawing/2014/main" id="{BF6B2A64-8CE1-41D8-B12D-1D550C68D5F3}"/>
              </a:ext>
            </a:extLst>
          </p:cNvPr>
          <p:cNvSpPr/>
          <p:nvPr/>
        </p:nvSpPr>
        <p:spPr>
          <a:xfrm rot="718389">
            <a:off x="5458440" y="706128"/>
            <a:ext cx="7235127" cy="4076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FE896473-0FF0-4A2B-8856-EB27E733D852}"/>
              </a:ext>
            </a:extLst>
          </p:cNvPr>
          <p:cNvSpPr/>
          <p:nvPr/>
        </p:nvSpPr>
        <p:spPr>
          <a:xfrm rot="10800000">
            <a:off x="10110587" y="295245"/>
            <a:ext cx="1686912" cy="2021930"/>
          </a:xfrm>
          <a:prstGeom prst="r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36B88B-9795-4B95-B8F3-01962FE5C944}"/>
              </a:ext>
            </a:extLst>
          </p:cNvPr>
          <p:cNvSpPr>
            <a:spLocks noGrp="1"/>
          </p:cNvSpPr>
          <p:nvPr>
            <p:ph type="ctrTitle"/>
          </p:nvPr>
        </p:nvSpPr>
        <p:spPr>
          <a:xfrm>
            <a:off x="214844" y="325570"/>
            <a:ext cx="5820103" cy="702496"/>
          </a:xfrm>
        </p:spPr>
        <p:txBody>
          <a:bodyPr>
            <a:normAutofit/>
          </a:bodyPr>
          <a:lstStyle/>
          <a:p>
            <a:pPr algn="l"/>
            <a:r>
              <a:rPr lang="en-US" sz="3600" b="1" dirty="0">
                <a:solidFill>
                  <a:schemeClr val="tx1">
                    <a:lumMod val="75000"/>
                    <a:lumOff val="25000"/>
                  </a:schemeClr>
                </a:solidFill>
                <a:latin typeface="+mn-lt"/>
              </a:rPr>
              <a:t>AGENDA</a:t>
            </a:r>
            <a:endParaRPr lang="en-GB" sz="3600" b="1" dirty="0">
              <a:solidFill>
                <a:schemeClr val="tx1">
                  <a:lumMod val="75000"/>
                  <a:lumOff val="25000"/>
                </a:schemeClr>
              </a:solidFill>
              <a:latin typeface="+mn-lt"/>
            </a:endParaRPr>
          </a:p>
        </p:txBody>
      </p:sp>
      <p:cxnSp>
        <p:nvCxnSpPr>
          <p:cNvPr id="8" name="Straight Connector 7">
            <a:extLst>
              <a:ext uri="{FF2B5EF4-FFF2-40B4-BE49-F238E27FC236}">
                <a16:creationId xmlns:a16="http://schemas.microsoft.com/office/drawing/2014/main" id="{6FAF2D03-CA31-4C84-8578-82A98C150715}"/>
              </a:ext>
            </a:extLst>
          </p:cNvPr>
          <p:cNvCxnSpPr>
            <a:cxnSpLocks/>
          </p:cNvCxnSpPr>
          <p:nvPr/>
        </p:nvCxnSpPr>
        <p:spPr>
          <a:xfrm>
            <a:off x="288228" y="6103790"/>
            <a:ext cx="11699901" cy="0"/>
          </a:xfrm>
          <a:prstGeom prst="line">
            <a:avLst/>
          </a:prstGeom>
          <a:ln w="12700">
            <a:solidFill>
              <a:srgbClr val="F3DE4C"/>
            </a:solidFill>
          </a:ln>
        </p:spPr>
        <p:style>
          <a:lnRef idx="1">
            <a:schemeClr val="accent4"/>
          </a:lnRef>
          <a:fillRef idx="0">
            <a:schemeClr val="accent4"/>
          </a:fillRef>
          <a:effectRef idx="0">
            <a:schemeClr val="accent4"/>
          </a:effectRef>
          <a:fontRef idx="minor">
            <a:schemeClr val="tx1"/>
          </a:fontRef>
        </p:style>
      </p:cxnSp>
      <p:sp>
        <p:nvSpPr>
          <p:cNvPr id="6" name="Rectangle: Top Corners Rounded 5">
            <a:extLst>
              <a:ext uri="{FF2B5EF4-FFF2-40B4-BE49-F238E27FC236}">
                <a16:creationId xmlns:a16="http://schemas.microsoft.com/office/drawing/2014/main" id="{406DECF8-BF43-4E08-8CE9-B69B5CC6752F}"/>
              </a:ext>
            </a:extLst>
          </p:cNvPr>
          <p:cNvSpPr/>
          <p:nvPr/>
        </p:nvSpPr>
        <p:spPr>
          <a:xfrm>
            <a:off x="6138178" y="4229211"/>
            <a:ext cx="3515776" cy="782404"/>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0B21513-9296-212C-CB66-95AF50DE4ECA}"/>
              </a:ext>
            </a:extLst>
          </p:cNvPr>
          <p:cNvSpPr txBox="1"/>
          <p:nvPr/>
        </p:nvSpPr>
        <p:spPr>
          <a:xfrm>
            <a:off x="299750" y="1369005"/>
            <a:ext cx="6600770" cy="5262979"/>
          </a:xfrm>
          <a:prstGeom prst="rect">
            <a:avLst/>
          </a:prstGeom>
          <a:noFill/>
        </p:spPr>
        <p:txBody>
          <a:bodyPr wrap="square" rtlCol="0">
            <a:spAutoFit/>
          </a:bodyPr>
          <a:lstStyle/>
          <a:p>
            <a:pPr marL="742950" lvl="1" indent="-285750">
              <a:lnSpc>
                <a:spcPct val="150000"/>
              </a:lnSpc>
              <a:buFontTx/>
              <a:buChar char="-"/>
            </a:pPr>
            <a:r>
              <a:rPr lang="en-GB" sz="2400" dirty="0"/>
              <a:t>BASIS</a:t>
            </a:r>
          </a:p>
          <a:p>
            <a:pPr marL="742950" lvl="1" indent="-285750">
              <a:lnSpc>
                <a:spcPct val="150000"/>
              </a:lnSpc>
              <a:buFontTx/>
              <a:buChar char="-"/>
            </a:pPr>
            <a:r>
              <a:rPr lang="en-GB" sz="2400" dirty="0"/>
              <a:t>Amenity Standard</a:t>
            </a:r>
          </a:p>
          <a:p>
            <a:pPr marL="742950" lvl="1" indent="-285750">
              <a:lnSpc>
                <a:spcPct val="150000"/>
              </a:lnSpc>
              <a:buFontTx/>
              <a:buChar char="-"/>
            </a:pPr>
            <a:r>
              <a:rPr lang="en-GB" sz="2400" dirty="0"/>
              <a:t>Lawn Assured</a:t>
            </a:r>
          </a:p>
          <a:p>
            <a:pPr marL="1200150" lvl="2" indent="-285750">
              <a:lnSpc>
                <a:spcPct val="150000"/>
              </a:lnSpc>
              <a:buFontTx/>
              <a:buChar char="-"/>
            </a:pPr>
            <a:r>
              <a:rPr lang="en-GB" sz="2400" dirty="0"/>
              <a:t>Audit scheme</a:t>
            </a:r>
          </a:p>
          <a:p>
            <a:pPr marL="1200150" lvl="2" indent="-285750">
              <a:lnSpc>
                <a:spcPct val="150000"/>
              </a:lnSpc>
              <a:buFontTx/>
              <a:buChar char="-"/>
            </a:pPr>
            <a:r>
              <a:rPr lang="en-GB" sz="2400" dirty="0"/>
              <a:t>Benefits</a:t>
            </a:r>
          </a:p>
          <a:p>
            <a:pPr marL="742950" lvl="1" indent="-285750">
              <a:lnSpc>
                <a:spcPct val="150000"/>
              </a:lnSpc>
              <a:buFontTx/>
              <a:buChar char="-"/>
            </a:pPr>
            <a:r>
              <a:rPr lang="en-GB" sz="2400" dirty="0"/>
              <a:t>How to get involved</a:t>
            </a:r>
          </a:p>
          <a:p>
            <a:pPr lvl="1"/>
            <a:endParaRPr lang="en-GB" sz="2400" dirty="0"/>
          </a:p>
          <a:p>
            <a:pPr marL="742950" lvl="1" indent="-285750">
              <a:buFontTx/>
              <a:buChar char="-"/>
            </a:pPr>
            <a:endParaRPr lang="en-GB" sz="2400" dirty="0"/>
          </a:p>
          <a:p>
            <a:pPr lvl="1"/>
            <a:endParaRPr lang="en-GB" dirty="0"/>
          </a:p>
          <a:p>
            <a:pPr marL="742950" lvl="1" indent="-285750">
              <a:buFont typeface="Arial" panose="020B0604020202020204" pitchFamily="34" charset="0"/>
              <a:buChar char="•"/>
            </a:pPr>
            <a:endParaRPr lang="en-GB" dirty="0"/>
          </a:p>
          <a:p>
            <a:pPr marL="285750" indent="-285750">
              <a:buFontTx/>
              <a:buChar char="-"/>
            </a:pPr>
            <a:endParaRPr lang="en-GB" dirty="0"/>
          </a:p>
          <a:p>
            <a:endParaRPr lang="en-GB" dirty="0"/>
          </a:p>
        </p:txBody>
      </p:sp>
    </p:spTree>
    <p:extLst>
      <p:ext uri="{BB962C8B-B14F-4D97-AF65-F5344CB8AC3E}">
        <p14:creationId xmlns:p14="http://schemas.microsoft.com/office/powerpoint/2010/main" val="3516222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52FE36B3-188F-40E9-89E6-7A212A8E4A8A}"/>
              </a:ext>
            </a:extLst>
          </p:cNvPr>
          <p:cNvSpPr/>
          <p:nvPr/>
        </p:nvSpPr>
        <p:spPr>
          <a:xfrm rot="10800000">
            <a:off x="5979886" y="-2"/>
            <a:ext cx="6212111" cy="5488995"/>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demo">
            <a:extLst>
              <a:ext uri="{FF2B5EF4-FFF2-40B4-BE49-F238E27FC236}">
                <a16:creationId xmlns:a16="http://schemas.microsoft.com/office/drawing/2014/main" id="{8457B1F7-B91D-AF0A-CBF0-86CE4F857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670" y="295244"/>
            <a:ext cx="5469829" cy="31337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136B88B-9795-4B95-B8F3-01962FE5C944}"/>
              </a:ext>
            </a:extLst>
          </p:cNvPr>
          <p:cNvSpPr>
            <a:spLocks noGrp="1"/>
          </p:cNvSpPr>
          <p:nvPr>
            <p:ph type="ctrTitle"/>
          </p:nvPr>
        </p:nvSpPr>
        <p:spPr>
          <a:xfrm>
            <a:off x="159783" y="175054"/>
            <a:ext cx="5820103" cy="702496"/>
          </a:xfrm>
        </p:spPr>
        <p:txBody>
          <a:bodyPr>
            <a:normAutofit/>
          </a:bodyPr>
          <a:lstStyle/>
          <a:p>
            <a:pPr algn="l"/>
            <a:r>
              <a:rPr lang="en-US" sz="3600" b="1" dirty="0">
                <a:solidFill>
                  <a:schemeClr val="tx1">
                    <a:lumMod val="75000"/>
                    <a:lumOff val="25000"/>
                  </a:schemeClr>
                </a:solidFill>
                <a:latin typeface="+mn-lt"/>
              </a:rPr>
              <a:t>BASIS</a:t>
            </a:r>
            <a:endParaRPr lang="en-GB" sz="3600" b="1" dirty="0">
              <a:solidFill>
                <a:schemeClr val="tx1">
                  <a:lumMod val="75000"/>
                  <a:lumOff val="25000"/>
                </a:schemeClr>
              </a:solidFill>
              <a:latin typeface="+mn-lt"/>
            </a:endParaRPr>
          </a:p>
        </p:txBody>
      </p:sp>
      <p:cxnSp>
        <p:nvCxnSpPr>
          <p:cNvPr id="8" name="Straight Connector 7">
            <a:extLst>
              <a:ext uri="{FF2B5EF4-FFF2-40B4-BE49-F238E27FC236}">
                <a16:creationId xmlns:a16="http://schemas.microsoft.com/office/drawing/2014/main" id="{6FAF2D03-CA31-4C84-8578-82A98C150715}"/>
              </a:ext>
            </a:extLst>
          </p:cNvPr>
          <p:cNvCxnSpPr>
            <a:cxnSpLocks/>
          </p:cNvCxnSpPr>
          <p:nvPr/>
        </p:nvCxnSpPr>
        <p:spPr>
          <a:xfrm>
            <a:off x="288228" y="6103790"/>
            <a:ext cx="11699901" cy="0"/>
          </a:xfrm>
          <a:prstGeom prst="line">
            <a:avLst/>
          </a:prstGeom>
          <a:ln w="12700">
            <a:solidFill>
              <a:srgbClr val="F3DE4C"/>
            </a:solidFill>
          </a:ln>
        </p:spPr>
        <p:style>
          <a:lnRef idx="1">
            <a:schemeClr val="accent4"/>
          </a:lnRef>
          <a:fillRef idx="0">
            <a:schemeClr val="accent4"/>
          </a:fillRef>
          <a:effectRef idx="0">
            <a:schemeClr val="accent4"/>
          </a:effectRef>
          <a:fontRef idx="minor">
            <a:schemeClr val="tx1"/>
          </a:fontRef>
        </p:style>
      </p:cxnSp>
      <p:pic>
        <p:nvPicPr>
          <p:cNvPr id="13" name="Picture 12" descr="A picture containing text, tableware, dishware, clipart&#10;&#10;Description automatically generated">
            <a:extLst>
              <a:ext uri="{FF2B5EF4-FFF2-40B4-BE49-F238E27FC236}">
                <a16:creationId xmlns:a16="http://schemas.microsoft.com/office/drawing/2014/main" id="{3775E7A7-CC0F-4377-AD8F-D792CE16BF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871" y="6097319"/>
            <a:ext cx="1752926" cy="741237"/>
          </a:xfrm>
          <a:prstGeom prst="rect">
            <a:avLst/>
          </a:prstGeom>
        </p:spPr>
      </p:pic>
      <p:sp>
        <p:nvSpPr>
          <p:cNvPr id="11" name="Right Triangle 10">
            <a:extLst>
              <a:ext uri="{FF2B5EF4-FFF2-40B4-BE49-F238E27FC236}">
                <a16:creationId xmlns:a16="http://schemas.microsoft.com/office/drawing/2014/main" id="{BF6B2A64-8CE1-41D8-B12D-1D550C68D5F3}"/>
              </a:ext>
            </a:extLst>
          </p:cNvPr>
          <p:cNvSpPr/>
          <p:nvPr/>
        </p:nvSpPr>
        <p:spPr>
          <a:xfrm rot="718389">
            <a:off x="5457768" y="706199"/>
            <a:ext cx="7236469" cy="408306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FE896473-0FF0-4A2B-8856-EB27E733D852}"/>
              </a:ext>
            </a:extLst>
          </p:cNvPr>
          <p:cNvSpPr/>
          <p:nvPr/>
        </p:nvSpPr>
        <p:spPr>
          <a:xfrm rot="10800000">
            <a:off x="10110587" y="295245"/>
            <a:ext cx="1686912" cy="2021930"/>
          </a:xfrm>
          <a:prstGeom prst="r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316D697C-0E2D-4AEC-A09B-8C3F8DFF836B}"/>
              </a:ext>
            </a:extLst>
          </p:cNvPr>
          <p:cNvSpPr txBox="1"/>
          <p:nvPr/>
        </p:nvSpPr>
        <p:spPr>
          <a:xfrm>
            <a:off x="203871" y="990031"/>
            <a:ext cx="6573447"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BASIS is an independent organisation committed to raising professional standards across land management and food production by supporting people and businesses with our industry leading qualifications, professional registers and auditing schemes.</a:t>
            </a:r>
          </a:p>
        </p:txBody>
      </p:sp>
      <p:pic>
        <p:nvPicPr>
          <p:cNvPr id="39" name="Picture 38">
            <a:extLst>
              <a:ext uri="{FF2B5EF4-FFF2-40B4-BE49-F238E27FC236}">
                <a16:creationId xmlns:a16="http://schemas.microsoft.com/office/drawing/2014/main" id="{DC4E6F98-B000-46DF-BC0A-D9DFAC3F4B37}"/>
              </a:ext>
            </a:extLst>
          </p:cNvPr>
          <p:cNvPicPr>
            <a:picLocks noChangeAspect="1"/>
          </p:cNvPicPr>
          <p:nvPr/>
        </p:nvPicPr>
        <p:blipFill rotWithShape="1">
          <a:blip r:embed="rId5"/>
          <a:srcRect l="9710" r="8411"/>
          <a:stretch/>
        </p:blipFill>
        <p:spPr>
          <a:xfrm>
            <a:off x="7008072" y="3436559"/>
            <a:ext cx="2689411" cy="1625885"/>
          </a:xfrm>
          <a:prstGeom prst="rect">
            <a:avLst/>
          </a:prstGeom>
        </p:spPr>
      </p:pic>
      <p:sp>
        <p:nvSpPr>
          <p:cNvPr id="40" name="TextBox 39">
            <a:extLst>
              <a:ext uri="{FF2B5EF4-FFF2-40B4-BE49-F238E27FC236}">
                <a16:creationId xmlns:a16="http://schemas.microsoft.com/office/drawing/2014/main" id="{3CB09052-17F1-4D77-B658-5815AA14D3E0}"/>
              </a:ext>
            </a:extLst>
          </p:cNvPr>
          <p:cNvSpPr txBox="1"/>
          <p:nvPr/>
        </p:nvSpPr>
        <p:spPr>
          <a:xfrm>
            <a:off x="159783" y="2196831"/>
            <a:ext cx="610944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What does this mean to me?</a:t>
            </a:r>
          </a:p>
        </p:txBody>
      </p:sp>
      <p:pic>
        <p:nvPicPr>
          <p:cNvPr id="5" name="Picture 4" descr="Image">
            <a:extLst>
              <a:ext uri="{FF2B5EF4-FFF2-40B4-BE49-F238E27FC236}">
                <a16:creationId xmlns:a16="http://schemas.microsoft.com/office/drawing/2014/main" id="{FD03576C-F6B6-8062-5932-3F76B7D861F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846"/>
          <a:stretch/>
        </p:blipFill>
        <p:spPr bwMode="auto">
          <a:xfrm>
            <a:off x="3377330" y="2761420"/>
            <a:ext cx="3428518" cy="288420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A26FF57E-FC7C-4834-B7B5-CAFAE066303E}"/>
              </a:ext>
            </a:extLst>
          </p:cNvPr>
          <p:cNvPicPr>
            <a:picLocks noChangeAspect="1"/>
          </p:cNvPicPr>
          <p:nvPr/>
        </p:nvPicPr>
        <p:blipFill rotWithShape="1">
          <a:blip r:embed="rId7"/>
          <a:srcRect l="25261" r="15959"/>
          <a:stretch/>
        </p:blipFill>
        <p:spPr>
          <a:xfrm>
            <a:off x="203871" y="2744496"/>
            <a:ext cx="2971235" cy="2901130"/>
          </a:xfrm>
          <a:prstGeom prst="rect">
            <a:avLst/>
          </a:prstGeom>
        </p:spPr>
      </p:pic>
    </p:spTree>
    <p:extLst>
      <p:ext uri="{BB962C8B-B14F-4D97-AF65-F5344CB8AC3E}">
        <p14:creationId xmlns:p14="http://schemas.microsoft.com/office/powerpoint/2010/main" val="2352685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52FE36B3-188F-40E9-89E6-7A212A8E4A8A}"/>
              </a:ext>
            </a:extLst>
          </p:cNvPr>
          <p:cNvSpPr/>
          <p:nvPr/>
        </p:nvSpPr>
        <p:spPr>
          <a:xfrm rot="10800000">
            <a:off x="5979886" y="-2"/>
            <a:ext cx="6212111" cy="5488995"/>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BASIS | Basis Stores Inspection Scheme">
            <a:extLst>
              <a:ext uri="{FF2B5EF4-FFF2-40B4-BE49-F238E27FC236}">
                <a16:creationId xmlns:a16="http://schemas.microsoft.com/office/drawing/2014/main" id="{F445B56C-2078-423C-B7BB-1F15986DA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8662" y="295245"/>
            <a:ext cx="5468837" cy="3133755"/>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a:extLst>
              <a:ext uri="{FF2B5EF4-FFF2-40B4-BE49-F238E27FC236}">
                <a16:creationId xmlns:a16="http://schemas.microsoft.com/office/drawing/2014/main" id="{BF6B2A64-8CE1-41D8-B12D-1D550C68D5F3}"/>
              </a:ext>
            </a:extLst>
          </p:cNvPr>
          <p:cNvSpPr/>
          <p:nvPr/>
        </p:nvSpPr>
        <p:spPr>
          <a:xfrm rot="718389">
            <a:off x="5321036" y="579759"/>
            <a:ext cx="7236469" cy="408306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FE896473-0FF0-4A2B-8856-EB27E733D852}"/>
              </a:ext>
            </a:extLst>
          </p:cNvPr>
          <p:cNvSpPr/>
          <p:nvPr/>
        </p:nvSpPr>
        <p:spPr>
          <a:xfrm rot="10800000">
            <a:off x="10110587" y="295245"/>
            <a:ext cx="1686912" cy="2021930"/>
          </a:xfrm>
          <a:prstGeom prst="r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36B88B-9795-4B95-B8F3-01962FE5C944}"/>
              </a:ext>
            </a:extLst>
          </p:cNvPr>
          <p:cNvSpPr>
            <a:spLocks noGrp="1"/>
          </p:cNvSpPr>
          <p:nvPr>
            <p:ph type="ctrTitle"/>
          </p:nvPr>
        </p:nvSpPr>
        <p:spPr>
          <a:xfrm>
            <a:off x="159783" y="149997"/>
            <a:ext cx="5820103" cy="702496"/>
          </a:xfrm>
        </p:spPr>
        <p:txBody>
          <a:bodyPr>
            <a:normAutofit/>
          </a:bodyPr>
          <a:lstStyle/>
          <a:p>
            <a:pPr algn="l"/>
            <a:r>
              <a:rPr lang="en-US" sz="3600" b="1" dirty="0">
                <a:solidFill>
                  <a:schemeClr val="tx1">
                    <a:lumMod val="75000"/>
                    <a:lumOff val="25000"/>
                  </a:schemeClr>
                </a:solidFill>
                <a:latin typeface="+mn-lt"/>
              </a:rPr>
              <a:t>BASIS AUDIT SCHEMES</a:t>
            </a:r>
            <a:endParaRPr lang="en-GB" sz="3600" b="1" dirty="0">
              <a:solidFill>
                <a:schemeClr val="tx1">
                  <a:lumMod val="75000"/>
                  <a:lumOff val="25000"/>
                </a:schemeClr>
              </a:solidFill>
              <a:latin typeface="+mn-lt"/>
            </a:endParaRPr>
          </a:p>
        </p:txBody>
      </p:sp>
      <p:cxnSp>
        <p:nvCxnSpPr>
          <p:cNvPr id="8" name="Straight Connector 7">
            <a:extLst>
              <a:ext uri="{FF2B5EF4-FFF2-40B4-BE49-F238E27FC236}">
                <a16:creationId xmlns:a16="http://schemas.microsoft.com/office/drawing/2014/main" id="{6FAF2D03-CA31-4C84-8578-82A98C150715}"/>
              </a:ext>
            </a:extLst>
          </p:cNvPr>
          <p:cNvCxnSpPr>
            <a:cxnSpLocks/>
          </p:cNvCxnSpPr>
          <p:nvPr/>
        </p:nvCxnSpPr>
        <p:spPr>
          <a:xfrm>
            <a:off x="288228" y="6103790"/>
            <a:ext cx="11699901" cy="0"/>
          </a:xfrm>
          <a:prstGeom prst="line">
            <a:avLst/>
          </a:prstGeom>
          <a:ln w="12700">
            <a:solidFill>
              <a:srgbClr val="F3DE4C"/>
            </a:solidFill>
          </a:ln>
        </p:spPr>
        <p:style>
          <a:lnRef idx="1">
            <a:schemeClr val="accent4"/>
          </a:lnRef>
          <a:fillRef idx="0">
            <a:schemeClr val="accent4"/>
          </a:fillRef>
          <a:effectRef idx="0">
            <a:schemeClr val="accent4"/>
          </a:effectRef>
          <a:fontRef idx="minor">
            <a:schemeClr val="tx1"/>
          </a:fontRef>
        </p:style>
      </p:cxnSp>
      <p:pic>
        <p:nvPicPr>
          <p:cNvPr id="13" name="Picture 12" descr="A picture containing text, tableware, dishware, clipart&#10;&#10;Description automatically generated">
            <a:extLst>
              <a:ext uri="{FF2B5EF4-FFF2-40B4-BE49-F238E27FC236}">
                <a16:creationId xmlns:a16="http://schemas.microsoft.com/office/drawing/2014/main" id="{3775E7A7-CC0F-4377-AD8F-D792CE16B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871" y="6097319"/>
            <a:ext cx="1752926" cy="741237"/>
          </a:xfrm>
          <a:prstGeom prst="rect">
            <a:avLst/>
          </a:prstGeom>
        </p:spPr>
      </p:pic>
      <p:sp>
        <p:nvSpPr>
          <p:cNvPr id="5" name="TextBox 4">
            <a:extLst>
              <a:ext uri="{FF2B5EF4-FFF2-40B4-BE49-F238E27FC236}">
                <a16:creationId xmlns:a16="http://schemas.microsoft.com/office/drawing/2014/main" id="{982266CB-5CF3-A85E-88D3-26A004E7654C}"/>
              </a:ext>
            </a:extLst>
          </p:cNvPr>
          <p:cNvSpPr txBox="1"/>
          <p:nvPr/>
        </p:nvSpPr>
        <p:spPr>
          <a:xfrm>
            <a:off x="1918667" y="1251438"/>
            <a:ext cx="7005443" cy="4801314"/>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000000"/>
                </a:solidFill>
                <a:latin typeface="Calibri" panose="020F0502020204030204" pitchFamily="34" charset="0"/>
              </a:rPr>
              <a:t>BASIS Store Inspection Scheme - </a:t>
            </a:r>
            <a:r>
              <a:rPr lang="en-GB" sz="1400" i="1" dirty="0">
                <a:solidFill>
                  <a:srgbClr val="000000"/>
                </a:solidFill>
                <a:latin typeface="Calibri" panose="020F0502020204030204" pitchFamily="34" charset="0"/>
              </a:rPr>
              <a:t>Professional pesticide stores </a:t>
            </a:r>
            <a:endParaRPr lang="en-GB" dirty="0">
              <a:solidFill>
                <a:srgbClr val="000000"/>
              </a:solidFill>
              <a:latin typeface="Calibri" panose="020F0502020204030204" pitchFamily="34" charset="0"/>
            </a:endParaRPr>
          </a:p>
          <a:p>
            <a:pPr marL="285750" indent="-285750">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Amenity Contractors Scheme - </a:t>
            </a:r>
            <a:r>
              <a:rPr lang="en-GB" sz="1400" b="0" i="1" u="none" strike="noStrike" baseline="0" dirty="0">
                <a:solidFill>
                  <a:srgbClr val="000000"/>
                </a:solidFill>
                <a:latin typeface="Calibri" panose="020F0502020204030204" pitchFamily="34" charset="0"/>
              </a:rPr>
              <a:t>Amenity contractors storage (BACCS) </a:t>
            </a:r>
            <a:endParaRPr lang="en-GB"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Contractor only scheme </a:t>
            </a:r>
            <a:r>
              <a:rPr lang="en-GB" sz="1800" b="0" i="1" u="none" strike="noStrike" baseline="0" dirty="0">
                <a:solidFill>
                  <a:srgbClr val="000000"/>
                </a:solidFill>
                <a:latin typeface="Calibri" panose="020F0502020204030204" pitchFamily="34" charset="0"/>
              </a:rPr>
              <a:t>- </a:t>
            </a:r>
            <a:r>
              <a:rPr lang="en-GB" sz="1400" b="0" i="1" u="none" strike="noStrike" baseline="0" dirty="0">
                <a:solidFill>
                  <a:srgbClr val="000000"/>
                </a:solidFill>
                <a:latin typeface="Calibri" panose="020F0502020204030204" pitchFamily="34" charset="0"/>
              </a:rPr>
              <a:t>No fixed store </a:t>
            </a:r>
            <a:endParaRPr lang="en-GB"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End user schemes – </a:t>
            </a:r>
            <a:r>
              <a:rPr lang="en-GB" sz="1400" b="0" i="1" u="none" strike="noStrike" baseline="0" dirty="0">
                <a:solidFill>
                  <a:srgbClr val="000000"/>
                </a:solidFill>
                <a:latin typeface="Calibri" panose="020F0502020204030204" pitchFamily="34" charset="0"/>
              </a:rPr>
              <a:t>For example, forestry </a:t>
            </a:r>
            <a:endParaRPr lang="en-GB" sz="14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Small stores scheme - </a:t>
            </a:r>
            <a:r>
              <a:rPr lang="en-GB" sz="1400" b="0" i="1" u="none" strike="noStrike" baseline="0" dirty="0">
                <a:solidFill>
                  <a:srgbClr val="000000"/>
                </a:solidFill>
                <a:latin typeface="Calibri" panose="020F0502020204030204" pitchFamily="34" charset="0"/>
              </a:rPr>
              <a:t>Under 100l stored </a:t>
            </a:r>
            <a:endParaRPr lang="en-GB" sz="14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RAMPS only store - </a:t>
            </a:r>
            <a:r>
              <a:rPr lang="en-GB" sz="1400" b="0" i="1" u="none" strike="noStrike" baseline="0" dirty="0">
                <a:solidFill>
                  <a:srgbClr val="000000"/>
                </a:solidFill>
                <a:latin typeface="Calibri" panose="020F0502020204030204" pitchFamily="34" charset="0"/>
              </a:rPr>
              <a:t>Aluminium phosphide storage </a:t>
            </a:r>
          </a:p>
          <a:p>
            <a:pPr marL="285750" indent="-285750">
              <a:buFont typeface="Arial" panose="020B0604020202020204" pitchFamily="34" charset="0"/>
              <a:buChar char="•"/>
            </a:pPr>
            <a:endParaRPr lang="en-GB" i="1" dirty="0">
              <a:solidFill>
                <a:srgbClr val="000000"/>
              </a:solidFill>
              <a:latin typeface="Calibri" panose="020F0502020204030204" pitchFamily="34" charset="0"/>
            </a:endParaRPr>
          </a:p>
          <a:p>
            <a:pPr marL="285750" indent="-285750">
              <a:buFont typeface="Arial" panose="020B0604020202020204" pitchFamily="34" charset="0"/>
              <a:buChar char="•"/>
            </a:pPr>
            <a:endParaRPr lang="en-GB" i="1" dirty="0">
              <a:solidFill>
                <a:srgbClr val="000000"/>
              </a:solidFill>
              <a:latin typeface="Calibri" panose="020F0502020204030204" pitchFamily="34" charset="0"/>
            </a:endParaRPr>
          </a:p>
          <a:p>
            <a:pPr marL="285750" indent="-285750">
              <a:buFont typeface="Arial" panose="020B0604020202020204" pitchFamily="34" charset="0"/>
              <a:buChar char="•"/>
            </a:pPr>
            <a:endParaRPr lang="en-GB" i="1" dirty="0">
              <a:solidFill>
                <a:srgbClr val="000000"/>
              </a:solidFill>
              <a:latin typeface="Calibri" panose="020F0502020204030204" pitchFamily="34" charset="0"/>
            </a:endParaRPr>
          </a:p>
          <a:p>
            <a:pPr marL="285750" indent="-285750">
              <a:buFont typeface="Arial" panose="020B0604020202020204" pitchFamily="34" charset="0"/>
              <a:buChar char="•"/>
            </a:pPr>
            <a:endParaRPr lang="en-GB" i="1" dirty="0">
              <a:solidFill>
                <a:srgbClr val="000000"/>
              </a:solidFill>
              <a:latin typeface="Calibri" panose="020F0502020204030204" pitchFamily="34" charset="0"/>
            </a:endParaRPr>
          </a:p>
          <a:p>
            <a:pPr marL="285750" indent="-285750">
              <a:buFont typeface="Arial" panose="020B0604020202020204" pitchFamily="34" charset="0"/>
              <a:buChar char="•"/>
            </a:pPr>
            <a:r>
              <a:rPr lang="en-GB" dirty="0">
                <a:solidFill>
                  <a:srgbClr val="000000"/>
                </a:solidFill>
                <a:latin typeface="Calibri" panose="020F0502020204030204" pitchFamily="34" charset="0"/>
              </a:rPr>
              <a:t>Rodenticide Point of Sale Scheme (RPOS)</a:t>
            </a:r>
          </a:p>
          <a:p>
            <a:pPr marL="285750" indent="-285750">
              <a:buFont typeface="Arial" panose="020B0604020202020204" pitchFamily="34" charset="0"/>
              <a:buChar char="•"/>
            </a:pPr>
            <a:endParaRPr lang="en-GB" sz="1800" b="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endParaRPr lang="en-GB" dirty="0">
              <a:solidFill>
                <a:srgbClr val="000000"/>
              </a:solidFill>
              <a:latin typeface="Calibri" panose="020F0502020204030204" pitchFamily="34" charset="0"/>
            </a:endParaRPr>
          </a:p>
          <a:p>
            <a:pPr marL="285750" indent="-285750">
              <a:buFont typeface="Arial" panose="020B0604020202020204" pitchFamily="34" charset="0"/>
              <a:buChar char="•"/>
            </a:pPr>
            <a:endParaRPr lang="en-GB" sz="1800" b="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GB" dirty="0">
                <a:solidFill>
                  <a:srgbClr val="000000"/>
                </a:solidFill>
                <a:latin typeface="Calibri" panose="020F0502020204030204" pitchFamily="34" charset="0"/>
              </a:rPr>
              <a:t>Amenity Assured</a:t>
            </a:r>
          </a:p>
          <a:p>
            <a:pPr marL="285750" indent="-285750">
              <a:buFont typeface="Arial" panose="020B0604020202020204" pitchFamily="34" charset="0"/>
              <a:buChar char="•"/>
            </a:pPr>
            <a:r>
              <a:rPr lang="en-GB" dirty="0">
                <a:solidFill>
                  <a:srgbClr val="000000"/>
                </a:solidFill>
                <a:latin typeface="Calibri" panose="020F0502020204030204" pitchFamily="34" charset="0"/>
              </a:rPr>
              <a:t>Lawn Assured</a:t>
            </a:r>
            <a:endParaRPr lang="en-GB" sz="1800" b="0" u="none" strike="noStrike" baseline="0" dirty="0">
              <a:solidFill>
                <a:srgbClr val="000000"/>
              </a:solidFill>
              <a:latin typeface="Calibri" panose="020F0502020204030204" pitchFamily="34" charset="0"/>
            </a:endParaRPr>
          </a:p>
          <a:p>
            <a:endParaRPr lang="en-GB" dirty="0"/>
          </a:p>
        </p:txBody>
      </p:sp>
      <p:pic>
        <p:nvPicPr>
          <p:cNvPr id="3" name="Picture 2">
            <a:extLst>
              <a:ext uri="{FF2B5EF4-FFF2-40B4-BE49-F238E27FC236}">
                <a16:creationId xmlns:a16="http://schemas.microsoft.com/office/drawing/2014/main" id="{B1E89B47-AAD9-A357-D834-DB3297982335}"/>
              </a:ext>
            </a:extLst>
          </p:cNvPr>
          <p:cNvPicPr>
            <a:picLocks noChangeAspect="1"/>
          </p:cNvPicPr>
          <p:nvPr/>
        </p:nvPicPr>
        <p:blipFill>
          <a:blip r:embed="rId4"/>
          <a:stretch>
            <a:fillRect/>
          </a:stretch>
        </p:blipFill>
        <p:spPr>
          <a:xfrm>
            <a:off x="203871" y="912435"/>
            <a:ext cx="1620521" cy="2332238"/>
          </a:xfrm>
          <a:prstGeom prst="rect">
            <a:avLst/>
          </a:prstGeom>
        </p:spPr>
      </p:pic>
      <p:pic>
        <p:nvPicPr>
          <p:cNvPr id="1026" name="Picture 2" descr="BASIS Point of Sale Audit FAQ | Barrettine Environmental Health">
            <a:extLst>
              <a:ext uri="{FF2B5EF4-FFF2-40B4-BE49-F238E27FC236}">
                <a16:creationId xmlns:a16="http://schemas.microsoft.com/office/drawing/2014/main" id="{EC8AAD04-C568-02DD-5986-25E95CE4E4B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8230"/>
          <a:stretch/>
        </p:blipFill>
        <p:spPr bwMode="auto">
          <a:xfrm>
            <a:off x="200212" y="3338490"/>
            <a:ext cx="1620521" cy="11289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emo">
            <a:extLst>
              <a:ext uri="{FF2B5EF4-FFF2-40B4-BE49-F238E27FC236}">
                <a16:creationId xmlns:a16="http://schemas.microsoft.com/office/drawing/2014/main" id="{6BBF1298-5465-50B5-01C9-AD52810E90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911" y="5156736"/>
            <a:ext cx="1625481" cy="8213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emo">
            <a:extLst>
              <a:ext uri="{FF2B5EF4-FFF2-40B4-BE49-F238E27FC236}">
                <a16:creationId xmlns:a16="http://schemas.microsoft.com/office/drawing/2014/main" id="{B7D4A233-883A-571A-7A48-0D30F0C81A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263" y="4635757"/>
            <a:ext cx="1823228" cy="44650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E62D7A7-03EC-5676-B75D-AAB494C3B55C}"/>
              </a:ext>
            </a:extLst>
          </p:cNvPr>
          <p:cNvSpPr/>
          <p:nvPr/>
        </p:nvSpPr>
        <p:spPr>
          <a:xfrm>
            <a:off x="7223450" y="4380619"/>
            <a:ext cx="3589869" cy="1384995"/>
          </a:xfrm>
          <a:prstGeom prst="rect">
            <a:avLst/>
          </a:prstGeom>
          <a:noFill/>
        </p:spPr>
        <p:txBody>
          <a:bodyPr wrap="square" lIns="91440" tIns="45720" rIns="91440" bIns="45720">
            <a:spAutoFit/>
          </a:bodyPr>
          <a:lstStyle/>
          <a:p>
            <a:pPr algn="ctr"/>
            <a:r>
              <a:rPr lang="en-US" sz="2800" i="1" dirty="0">
                <a:ln w="0"/>
                <a:effectLst>
                  <a:outerShdw blurRad="38100" dist="19050" dir="2700000" algn="tl" rotWithShape="0">
                    <a:schemeClr val="dk1">
                      <a:alpha val="40000"/>
                    </a:schemeClr>
                  </a:outerShdw>
                </a:effectLst>
              </a:rPr>
              <a:t>‘…independently raising professional standards…’</a:t>
            </a:r>
            <a:endParaRPr lang="en-US" sz="2800" b="0" i="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5570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52FE36B3-188F-40E9-89E6-7A212A8E4A8A}"/>
              </a:ext>
            </a:extLst>
          </p:cNvPr>
          <p:cNvSpPr/>
          <p:nvPr/>
        </p:nvSpPr>
        <p:spPr>
          <a:xfrm rot="10800000">
            <a:off x="5979886" y="-2"/>
            <a:ext cx="6212111" cy="5488995"/>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demo">
            <a:extLst>
              <a:ext uri="{FF2B5EF4-FFF2-40B4-BE49-F238E27FC236}">
                <a16:creationId xmlns:a16="http://schemas.microsoft.com/office/drawing/2014/main" id="{05F831FD-5BF1-07F1-FF04-E8582CC11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670" y="295244"/>
            <a:ext cx="5469829" cy="31337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text, tableware, dishware, clipart&#10;&#10;Description automatically generated">
            <a:extLst>
              <a:ext uri="{FF2B5EF4-FFF2-40B4-BE49-F238E27FC236}">
                <a16:creationId xmlns:a16="http://schemas.microsoft.com/office/drawing/2014/main" id="{3775E7A7-CC0F-4377-AD8F-D792CE16BF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871" y="6097319"/>
            <a:ext cx="1752926" cy="741237"/>
          </a:xfrm>
          <a:prstGeom prst="rect">
            <a:avLst/>
          </a:prstGeom>
        </p:spPr>
      </p:pic>
      <p:sp>
        <p:nvSpPr>
          <p:cNvPr id="11" name="Right Triangle 10">
            <a:extLst>
              <a:ext uri="{FF2B5EF4-FFF2-40B4-BE49-F238E27FC236}">
                <a16:creationId xmlns:a16="http://schemas.microsoft.com/office/drawing/2014/main" id="{BF6B2A64-8CE1-41D8-B12D-1D550C68D5F3}"/>
              </a:ext>
            </a:extLst>
          </p:cNvPr>
          <p:cNvSpPr/>
          <p:nvPr/>
        </p:nvSpPr>
        <p:spPr>
          <a:xfrm rot="718389">
            <a:off x="5458440" y="706128"/>
            <a:ext cx="7235127" cy="4076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FE896473-0FF0-4A2B-8856-EB27E733D852}"/>
              </a:ext>
            </a:extLst>
          </p:cNvPr>
          <p:cNvSpPr/>
          <p:nvPr/>
        </p:nvSpPr>
        <p:spPr>
          <a:xfrm rot="10800000">
            <a:off x="10110587" y="295245"/>
            <a:ext cx="1686912" cy="2021930"/>
          </a:xfrm>
          <a:prstGeom prst="r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36B88B-9795-4B95-B8F3-01962FE5C944}"/>
              </a:ext>
            </a:extLst>
          </p:cNvPr>
          <p:cNvSpPr>
            <a:spLocks noGrp="1"/>
          </p:cNvSpPr>
          <p:nvPr>
            <p:ph type="ctrTitle"/>
          </p:nvPr>
        </p:nvSpPr>
        <p:spPr>
          <a:xfrm>
            <a:off x="214844" y="325570"/>
            <a:ext cx="5820103" cy="702496"/>
          </a:xfrm>
        </p:spPr>
        <p:txBody>
          <a:bodyPr>
            <a:normAutofit/>
          </a:bodyPr>
          <a:lstStyle/>
          <a:p>
            <a:pPr algn="l"/>
            <a:r>
              <a:rPr lang="en-US" sz="3600" b="1" dirty="0">
                <a:solidFill>
                  <a:schemeClr val="tx1">
                    <a:lumMod val="75000"/>
                    <a:lumOff val="25000"/>
                  </a:schemeClr>
                </a:solidFill>
                <a:latin typeface="+mn-lt"/>
              </a:rPr>
              <a:t>AMENITY STANDARD</a:t>
            </a:r>
            <a:endParaRPr lang="en-GB" sz="3600" b="1" dirty="0">
              <a:solidFill>
                <a:schemeClr val="tx1">
                  <a:lumMod val="75000"/>
                  <a:lumOff val="25000"/>
                </a:schemeClr>
              </a:solidFill>
              <a:latin typeface="+mn-lt"/>
            </a:endParaRPr>
          </a:p>
        </p:txBody>
      </p:sp>
      <p:cxnSp>
        <p:nvCxnSpPr>
          <p:cNvPr id="8" name="Straight Connector 7">
            <a:extLst>
              <a:ext uri="{FF2B5EF4-FFF2-40B4-BE49-F238E27FC236}">
                <a16:creationId xmlns:a16="http://schemas.microsoft.com/office/drawing/2014/main" id="{6FAF2D03-CA31-4C84-8578-82A98C150715}"/>
              </a:ext>
            </a:extLst>
          </p:cNvPr>
          <p:cNvCxnSpPr>
            <a:cxnSpLocks/>
          </p:cNvCxnSpPr>
          <p:nvPr/>
        </p:nvCxnSpPr>
        <p:spPr>
          <a:xfrm>
            <a:off x="288228" y="6103790"/>
            <a:ext cx="11699901" cy="0"/>
          </a:xfrm>
          <a:prstGeom prst="line">
            <a:avLst/>
          </a:prstGeom>
          <a:ln w="12700">
            <a:solidFill>
              <a:srgbClr val="F3DE4C"/>
            </a:solidFill>
          </a:ln>
        </p:spPr>
        <p:style>
          <a:lnRef idx="1">
            <a:schemeClr val="accent4"/>
          </a:lnRef>
          <a:fillRef idx="0">
            <a:schemeClr val="accent4"/>
          </a:fillRef>
          <a:effectRef idx="0">
            <a:schemeClr val="accent4"/>
          </a:effectRef>
          <a:fontRef idx="minor">
            <a:schemeClr val="tx1"/>
          </a:fontRef>
        </p:style>
      </p:cxnSp>
      <p:sp>
        <p:nvSpPr>
          <p:cNvPr id="6" name="Rectangle: Top Corners Rounded 5">
            <a:extLst>
              <a:ext uri="{FF2B5EF4-FFF2-40B4-BE49-F238E27FC236}">
                <a16:creationId xmlns:a16="http://schemas.microsoft.com/office/drawing/2014/main" id="{406DECF8-BF43-4E08-8CE9-B69B5CC6752F}"/>
              </a:ext>
            </a:extLst>
          </p:cNvPr>
          <p:cNvSpPr/>
          <p:nvPr/>
        </p:nvSpPr>
        <p:spPr>
          <a:xfrm>
            <a:off x="6138178" y="4229211"/>
            <a:ext cx="3515776" cy="782404"/>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4">
            <a:extLst>
              <a:ext uri="{FF2B5EF4-FFF2-40B4-BE49-F238E27FC236}">
                <a16:creationId xmlns:a16="http://schemas.microsoft.com/office/drawing/2014/main" id="{16F24C5A-992D-51A9-3A83-DD7DE5FBFCB2}"/>
              </a:ext>
            </a:extLst>
          </p:cNvPr>
          <p:cNvSpPr txBox="1">
            <a:spLocks/>
          </p:cNvSpPr>
          <p:nvPr/>
        </p:nvSpPr>
        <p:spPr>
          <a:xfrm>
            <a:off x="199229" y="1290844"/>
            <a:ext cx="7118583" cy="58767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dirty="0"/>
              <a:t>The Amenity Standard aims to demonstrate that all those carrying out amenity management are operating to the highest professional standard and ensuring that all aspects of their work are conducted in a safe and healthy way, to produce public spaces fit for purpose. </a:t>
            </a:r>
          </a:p>
          <a:p>
            <a:pPr algn="just">
              <a:spcBef>
                <a:spcPts val="0"/>
              </a:spcBef>
            </a:pPr>
            <a:endParaRPr lang="en-GB" sz="1800" dirty="0">
              <a:solidFill>
                <a:srgbClr val="595959"/>
              </a:solidFill>
            </a:endParaRPr>
          </a:p>
        </p:txBody>
      </p:sp>
      <p:pic>
        <p:nvPicPr>
          <p:cNvPr id="9" name="Picture 2" descr="Amenity Standard">
            <a:extLst>
              <a:ext uri="{FF2B5EF4-FFF2-40B4-BE49-F238E27FC236}">
                <a16:creationId xmlns:a16="http://schemas.microsoft.com/office/drawing/2014/main" id="{55C583B9-3D4F-1CF4-4DBE-ABB0163CBF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501" y="2878175"/>
            <a:ext cx="2704615" cy="268898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31FB1D0-9847-447F-D1E1-68CA48D73126}"/>
              </a:ext>
            </a:extLst>
          </p:cNvPr>
          <p:cNvSpPr txBox="1"/>
          <p:nvPr/>
        </p:nvSpPr>
        <p:spPr>
          <a:xfrm>
            <a:off x="1956797" y="5329859"/>
            <a:ext cx="7018484" cy="369332"/>
          </a:xfrm>
          <a:prstGeom prst="rect">
            <a:avLst/>
          </a:prstGeom>
          <a:noFill/>
        </p:spPr>
        <p:txBody>
          <a:bodyPr wrap="square">
            <a:spAutoFit/>
          </a:bodyPr>
          <a:lstStyle/>
          <a:p>
            <a:pPr algn="ctr"/>
            <a:r>
              <a:rPr lang="en-GB" sz="1800" b="1" i="1" dirty="0">
                <a:effectLst/>
                <a:latin typeface="Calibri" panose="020F0502020204030204" pitchFamily="34" charset="0"/>
                <a:ea typeface="Calibri" panose="020F0502020204030204" pitchFamily="34" charset="0"/>
              </a:rPr>
              <a:t>theamenitystandard.co.uk </a:t>
            </a:r>
            <a:endParaRPr lang="en-GB" b="1" i="1" dirty="0"/>
          </a:p>
        </p:txBody>
      </p:sp>
      <p:sp>
        <p:nvSpPr>
          <p:cNvPr id="14" name="Content Placeholder 4">
            <a:extLst>
              <a:ext uri="{FF2B5EF4-FFF2-40B4-BE49-F238E27FC236}">
                <a16:creationId xmlns:a16="http://schemas.microsoft.com/office/drawing/2014/main" id="{DCC397CD-B41E-32E5-88D8-274AC7FAC1D5}"/>
              </a:ext>
            </a:extLst>
          </p:cNvPr>
          <p:cNvSpPr txBox="1">
            <a:spLocks/>
          </p:cNvSpPr>
          <p:nvPr/>
        </p:nvSpPr>
        <p:spPr bwMode="auto">
          <a:xfrm>
            <a:off x="3087248" y="2999845"/>
            <a:ext cx="4919665" cy="20878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0"/>
              </a:spcBef>
              <a:spcAft>
                <a:spcPts val="600"/>
              </a:spcAft>
              <a:buFont typeface="Arial" panose="020B0604020202020204" pitchFamily="34" charset="0"/>
              <a:buChar char="•"/>
            </a:pPr>
            <a:r>
              <a:rPr lang="en-GB" sz="1800" dirty="0"/>
              <a:t>Administered by the Amenity Forum</a:t>
            </a:r>
          </a:p>
          <a:p>
            <a:pPr lvl="1">
              <a:spcBef>
                <a:spcPts val="0"/>
              </a:spcBef>
              <a:spcAft>
                <a:spcPts val="600"/>
              </a:spcAft>
              <a:buFont typeface="Arial" panose="020B0604020202020204" pitchFamily="34" charset="0"/>
              <a:buChar char="•"/>
            </a:pPr>
            <a:r>
              <a:rPr lang="en-GB" sz="1800" dirty="0"/>
              <a:t>Assurance schemes include:</a:t>
            </a:r>
          </a:p>
          <a:p>
            <a:pPr lvl="2">
              <a:spcBef>
                <a:spcPts val="0"/>
              </a:spcBef>
              <a:spcAft>
                <a:spcPts val="600"/>
              </a:spcAft>
              <a:buFont typeface="Courier New" panose="02070309020205020404" pitchFamily="49" charset="0"/>
              <a:buChar char="o"/>
            </a:pPr>
            <a:r>
              <a:rPr lang="en-GB" sz="1800" b="1" dirty="0"/>
              <a:t>Amenity Assured </a:t>
            </a:r>
            <a:r>
              <a:rPr lang="en-GB" sz="1800" dirty="0"/>
              <a:t>(operated by BASIS)</a:t>
            </a:r>
          </a:p>
          <a:p>
            <a:pPr lvl="2">
              <a:spcBef>
                <a:spcPts val="0"/>
              </a:spcBef>
              <a:spcAft>
                <a:spcPts val="600"/>
              </a:spcAft>
              <a:buFont typeface="Courier New" panose="02070309020205020404" pitchFamily="49" charset="0"/>
              <a:buChar char="o"/>
            </a:pPr>
            <a:r>
              <a:rPr lang="en-GB" sz="1800" b="1" dirty="0"/>
              <a:t>Lawn Assured </a:t>
            </a:r>
            <a:r>
              <a:rPr lang="en-GB" sz="1800" dirty="0"/>
              <a:t>(operated by BASIS)</a:t>
            </a:r>
          </a:p>
          <a:p>
            <a:pPr lvl="2">
              <a:spcBef>
                <a:spcPts val="0"/>
              </a:spcBef>
              <a:spcAft>
                <a:spcPts val="600"/>
              </a:spcAft>
              <a:buFont typeface="Courier New" panose="02070309020205020404" pitchFamily="49" charset="0"/>
              <a:buChar char="o"/>
            </a:pPr>
            <a:r>
              <a:rPr lang="en-GB" sz="1800" b="1" dirty="0"/>
              <a:t>Invasive Weed Control </a:t>
            </a:r>
            <a:r>
              <a:rPr lang="en-GB" sz="1800" dirty="0"/>
              <a:t>(operated by the Property Care Association)</a:t>
            </a:r>
          </a:p>
        </p:txBody>
      </p:sp>
    </p:spTree>
    <p:extLst>
      <p:ext uri="{BB962C8B-B14F-4D97-AF65-F5344CB8AC3E}">
        <p14:creationId xmlns:p14="http://schemas.microsoft.com/office/powerpoint/2010/main" val="2266837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52FE36B3-188F-40E9-89E6-7A212A8E4A8A}"/>
              </a:ext>
            </a:extLst>
          </p:cNvPr>
          <p:cNvSpPr/>
          <p:nvPr/>
        </p:nvSpPr>
        <p:spPr>
          <a:xfrm rot="10800000">
            <a:off x="5979886" y="-2"/>
            <a:ext cx="6212111" cy="5488995"/>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demo">
            <a:extLst>
              <a:ext uri="{FF2B5EF4-FFF2-40B4-BE49-F238E27FC236}">
                <a16:creationId xmlns:a16="http://schemas.microsoft.com/office/drawing/2014/main" id="{05F831FD-5BF1-07F1-FF04-E8582CC11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670" y="295244"/>
            <a:ext cx="5469829" cy="3133755"/>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a:extLst>
              <a:ext uri="{FF2B5EF4-FFF2-40B4-BE49-F238E27FC236}">
                <a16:creationId xmlns:a16="http://schemas.microsoft.com/office/drawing/2014/main" id="{BF6B2A64-8CE1-41D8-B12D-1D550C68D5F3}"/>
              </a:ext>
            </a:extLst>
          </p:cNvPr>
          <p:cNvSpPr/>
          <p:nvPr/>
        </p:nvSpPr>
        <p:spPr>
          <a:xfrm rot="718389">
            <a:off x="5458440" y="706128"/>
            <a:ext cx="7235127" cy="4076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FE896473-0FF0-4A2B-8856-EB27E733D852}"/>
              </a:ext>
            </a:extLst>
          </p:cNvPr>
          <p:cNvSpPr/>
          <p:nvPr/>
        </p:nvSpPr>
        <p:spPr>
          <a:xfrm rot="10800000">
            <a:off x="10110587" y="295245"/>
            <a:ext cx="1686912" cy="2021930"/>
          </a:xfrm>
          <a:prstGeom prst="r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36B88B-9795-4B95-B8F3-01962FE5C944}"/>
              </a:ext>
            </a:extLst>
          </p:cNvPr>
          <p:cNvSpPr>
            <a:spLocks noGrp="1"/>
          </p:cNvSpPr>
          <p:nvPr>
            <p:ph type="ctrTitle"/>
          </p:nvPr>
        </p:nvSpPr>
        <p:spPr>
          <a:xfrm>
            <a:off x="214844" y="325570"/>
            <a:ext cx="5820103" cy="702496"/>
          </a:xfrm>
        </p:spPr>
        <p:txBody>
          <a:bodyPr>
            <a:normAutofit/>
          </a:bodyPr>
          <a:lstStyle/>
          <a:p>
            <a:pPr algn="l"/>
            <a:r>
              <a:rPr lang="en-US" sz="3600" b="1" dirty="0">
                <a:solidFill>
                  <a:schemeClr val="tx1">
                    <a:lumMod val="75000"/>
                    <a:lumOff val="25000"/>
                  </a:schemeClr>
                </a:solidFill>
                <a:latin typeface="+mn-lt"/>
              </a:rPr>
              <a:t>LAWN ASSURED</a:t>
            </a:r>
            <a:endParaRPr lang="en-GB" sz="3600" b="1" dirty="0">
              <a:solidFill>
                <a:schemeClr val="tx1">
                  <a:lumMod val="75000"/>
                  <a:lumOff val="25000"/>
                </a:schemeClr>
              </a:solidFill>
              <a:latin typeface="+mn-lt"/>
            </a:endParaRPr>
          </a:p>
        </p:txBody>
      </p:sp>
      <p:sp>
        <p:nvSpPr>
          <p:cNvPr id="6" name="Rectangle: Top Corners Rounded 5">
            <a:extLst>
              <a:ext uri="{FF2B5EF4-FFF2-40B4-BE49-F238E27FC236}">
                <a16:creationId xmlns:a16="http://schemas.microsoft.com/office/drawing/2014/main" id="{406DECF8-BF43-4E08-8CE9-B69B5CC6752F}"/>
              </a:ext>
            </a:extLst>
          </p:cNvPr>
          <p:cNvSpPr/>
          <p:nvPr/>
        </p:nvSpPr>
        <p:spPr>
          <a:xfrm>
            <a:off x="6138178" y="4229211"/>
            <a:ext cx="3515776" cy="782404"/>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F97CB5B-031B-BAFC-051A-63D3B610A09E}"/>
              </a:ext>
            </a:extLst>
          </p:cNvPr>
          <p:cNvSpPr txBox="1"/>
          <p:nvPr/>
        </p:nvSpPr>
        <p:spPr>
          <a:xfrm>
            <a:off x="288227" y="1228017"/>
            <a:ext cx="7161443" cy="3954929"/>
          </a:xfrm>
          <a:prstGeom prst="rect">
            <a:avLst/>
          </a:prstGeom>
          <a:noFill/>
        </p:spPr>
        <p:txBody>
          <a:bodyPr wrap="square">
            <a:spAutoFit/>
          </a:bodyPr>
          <a:lstStyle/>
          <a:p>
            <a:pPr marL="285750" indent="-285750" algn="just">
              <a:spcAft>
                <a:spcPts val="600"/>
              </a:spcAft>
              <a:buFont typeface="Arial" panose="020B0604020202020204" pitchFamily="34" charset="0"/>
              <a:buChar char="•"/>
            </a:pPr>
            <a:r>
              <a:rPr lang="en-GB" sz="2400" dirty="0"/>
              <a:t>Forms part of the Amenity Standard</a:t>
            </a:r>
          </a:p>
          <a:p>
            <a:pPr marL="285750" indent="-285750" algn="just">
              <a:spcAft>
                <a:spcPts val="600"/>
              </a:spcAft>
              <a:buFont typeface="Arial" panose="020B0604020202020204" pitchFamily="34" charset="0"/>
              <a:buChar char="•"/>
            </a:pPr>
            <a:endParaRPr lang="en-GB" sz="2400" dirty="0"/>
          </a:p>
          <a:p>
            <a:pPr marL="285750" indent="-285750" algn="just">
              <a:spcBef>
                <a:spcPts val="0"/>
              </a:spcBef>
              <a:spcAft>
                <a:spcPts val="600"/>
              </a:spcAft>
              <a:buFont typeface="Arial" panose="020B0604020202020204" pitchFamily="34" charset="0"/>
              <a:buChar char="•"/>
            </a:pPr>
            <a:r>
              <a:rPr lang="en-GB" sz="2400" b="0" dirty="0"/>
              <a:t>Annual assessment for lawn care companies</a:t>
            </a:r>
          </a:p>
          <a:p>
            <a:pPr marL="285750" indent="-285750" algn="just">
              <a:spcBef>
                <a:spcPts val="0"/>
              </a:spcBef>
              <a:spcAft>
                <a:spcPts val="600"/>
              </a:spcAft>
              <a:buFont typeface="Arial" panose="020B0604020202020204" pitchFamily="34" charset="0"/>
              <a:buChar char="•"/>
            </a:pPr>
            <a:endParaRPr lang="en-GB" sz="2400" b="0" dirty="0"/>
          </a:p>
          <a:p>
            <a:pPr marL="285750" indent="-285750" algn="just">
              <a:spcBef>
                <a:spcPts val="0"/>
              </a:spcBef>
              <a:spcAft>
                <a:spcPts val="600"/>
              </a:spcAft>
              <a:buFont typeface="Arial" panose="020B0604020202020204" pitchFamily="34" charset="0"/>
              <a:buChar char="•"/>
            </a:pPr>
            <a:r>
              <a:rPr lang="en-GB" sz="2400" b="0" dirty="0"/>
              <a:t>Designed in conjunction with the lawn care industry</a:t>
            </a:r>
          </a:p>
          <a:p>
            <a:pPr marL="285750" indent="-285750" algn="just">
              <a:spcBef>
                <a:spcPts val="0"/>
              </a:spcBef>
              <a:spcAft>
                <a:spcPts val="600"/>
              </a:spcAft>
              <a:buFont typeface="Arial" panose="020B0604020202020204" pitchFamily="34" charset="0"/>
              <a:buChar char="•"/>
            </a:pPr>
            <a:r>
              <a:rPr lang="en-GB" sz="2400" dirty="0"/>
              <a:t>Specific standard for the lawn care sector</a:t>
            </a:r>
          </a:p>
          <a:p>
            <a:pPr marL="285750" indent="-285750" algn="just">
              <a:spcBef>
                <a:spcPts val="0"/>
              </a:spcBef>
              <a:spcAft>
                <a:spcPts val="600"/>
              </a:spcAft>
              <a:buFont typeface="Arial" panose="020B0604020202020204" pitchFamily="34" charset="0"/>
              <a:buChar char="•"/>
            </a:pPr>
            <a:endParaRPr lang="en-GB" sz="2400" dirty="0"/>
          </a:p>
          <a:p>
            <a:pPr marL="285750" indent="-285750" algn="just">
              <a:spcBef>
                <a:spcPts val="0"/>
              </a:spcBef>
              <a:spcAft>
                <a:spcPts val="600"/>
              </a:spcAft>
              <a:buFont typeface="Arial" panose="020B0604020202020204" pitchFamily="34" charset="0"/>
              <a:buChar char="•"/>
            </a:pPr>
            <a:r>
              <a:rPr lang="en-GB" sz="2400" b="0" dirty="0"/>
              <a:t>Supported by inspecting authorities, including HSE/CRD and the environmental regulators</a:t>
            </a:r>
          </a:p>
        </p:txBody>
      </p:sp>
      <p:cxnSp>
        <p:nvCxnSpPr>
          <p:cNvPr id="18" name="Straight Connector 17">
            <a:extLst>
              <a:ext uri="{FF2B5EF4-FFF2-40B4-BE49-F238E27FC236}">
                <a16:creationId xmlns:a16="http://schemas.microsoft.com/office/drawing/2014/main" id="{29EBDA52-99AE-09DD-0B34-89474A912D6E}"/>
              </a:ext>
            </a:extLst>
          </p:cNvPr>
          <p:cNvCxnSpPr>
            <a:cxnSpLocks/>
          </p:cNvCxnSpPr>
          <p:nvPr/>
        </p:nvCxnSpPr>
        <p:spPr>
          <a:xfrm>
            <a:off x="288228" y="6103790"/>
            <a:ext cx="9286078" cy="0"/>
          </a:xfrm>
          <a:prstGeom prst="line">
            <a:avLst/>
          </a:prstGeom>
          <a:ln w="12700">
            <a:solidFill>
              <a:srgbClr val="C05048"/>
            </a:solidFill>
          </a:ln>
        </p:spPr>
        <p:style>
          <a:lnRef idx="1">
            <a:schemeClr val="accent4"/>
          </a:lnRef>
          <a:fillRef idx="0">
            <a:schemeClr val="accent4"/>
          </a:fillRef>
          <a:effectRef idx="0">
            <a:schemeClr val="accent4"/>
          </a:effectRef>
          <a:fontRef idx="minor">
            <a:schemeClr val="tx1"/>
          </a:fontRef>
        </p:style>
      </p:cxnSp>
      <p:pic>
        <p:nvPicPr>
          <p:cNvPr id="19" name="Picture 2" descr="demo">
            <a:extLst>
              <a:ext uri="{FF2B5EF4-FFF2-40B4-BE49-F238E27FC236}">
                <a16:creationId xmlns:a16="http://schemas.microsoft.com/office/drawing/2014/main" id="{37485AED-6D12-AAA2-1146-0427E344DC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7741" y="5523705"/>
            <a:ext cx="2270388" cy="1147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772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52FE36B3-188F-40E9-89E6-7A212A8E4A8A}"/>
              </a:ext>
            </a:extLst>
          </p:cNvPr>
          <p:cNvSpPr/>
          <p:nvPr/>
        </p:nvSpPr>
        <p:spPr>
          <a:xfrm rot="10800000">
            <a:off x="5979886" y="-2"/>
            <a:ext cx="6212111" cy="5488995"/>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demo">
            <a:extLst>
              <a:ext uri="{FF2B5EF4-FFF2-40B4-BE49-F238E27FC236}">
                <a16:creationId xmlns:a16="http://schemas.microsoft.com/office/drawing/2014/main" id="{05F831FD-5BF1-07F1-FF04-E8582CC11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670" y="295244"/>
            <a:ext cx="5469829" cy="3133755"/>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a:extLst>
              <a:ext uri="{FF2B5EF4-FFF2-40B4-BE49-F238E27FC236}">
                <a16:creationId xmlns:a16="http://schemas.microsoft.com/office/drawing/2014/main" id="{BF6B2A64-8CE1-41D8-B12D-1D550C68D5F3}"/>
              </a:ext>
            </a:extLst>
          </p:cNvPr>
          <p:cNvSpPr/>
          <p:nvPr/>
        </p:nvSpPr>
        <p:spPr>
          <a:xfrm rot="718389">
            <a:off x="5458440" y="706128"/>
            <a:ext cx="7235127" cy="4076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FE896473-0FF0-4A2B-8856-EB27E733D852}"/>
              </a:ext>
            </a:extLst>
          </p:cNvPr>
          <p:cNvSpPr/>
          <p:nvPr/>
        </p:nvSpPr>
        <p:spPr>
          <a:xfrm rot="10800000">
            <a:off x="10110587" y="295245"/>
            <a:ext cx="1686912" cy="2021930"/>
          </a:xfrm>
          <a:prstGeom prst="r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36B88B-9795-4B95-B8F3-01962FE5C944}"/>
              </a:ext>
            </a:extLst>
          </p:cNvPr>
          <p:cNvSpPr>
            <a:spLocks noGrp="1"/>
          </p:cNvSpPr>
          <p:nvPr>
            <p:ph type="ctrTitle"/>
          </p:nvPr>
        </p:nvSpPr>
        <p:spPr>
          <a:xfrm>
            <a:off x="159783" y="278819"/>
            <a:ext cx="5820103" cy="702496"/>
          </a:xfrm>
        </p:spPr>
        <p:txBody>
          <a:bodyPr>
            <a:normAutofit/>
          </a:bodyPr>
          <a:lstStyle/>
          <a:p>
            <a:pPr algn="l"/>
            <a:r>
              <a:rPr lang="en-US" sz="3600" b="1" dirty="0">
                <a:solidFill>
                  <a:schemeClr val="tx1">
                    <a:lumMod val="75000"/>
                    <a:lumOff val="25000"/>
                  </a:schemeClr>
                </a:solidFill>
                <a:latin typeface="+mn-lt"/>
              </a:rPr>
              <a:t>THE CONTEXT - LEGISLATION</a:t>
            </a:r>
            <a:endParaRPr lang="en-GB" sz="3600" b="1" dirty="0">
              <a:solidFill>
                <a:schemeClr val="tx1">
                  <a:lumMod val="75000"/>
                  <a:lumOff val="25000"/>
                </a:schemeClr>
              </a:solidFill>
              <a:latin typeface="+mn-lt"/>
            </a:endParaRPr>
          </a:p>
        </p:txBody>
      </p:sp>
      <p:cxnSp>
        <p:nvCxnSpPr>
          <p:cNvPr id="8" name="Straight Connector 7">
            <a:extLst>
              <a:ext uri="{FF2B5EF4-FFF2-40B4-BE49-F238E27FC236}">
                <a16:creationId xmlns:a16="http://schemas.microsoft.com/office/drawing/2014/main" id="{6FAF2D03-CA31-4C84-8578-82A98C150715}"/>
              </a:ext>
            </a:extLst>
          </p:cNvPr>
          <p:cNvCxnSpPr>
            <a:cxnSpLocks/>
          </p:cNvCxnSpPr>
          <p:nvPr/>
        </p:nvCxnSpPr>
        <p:spPr>
          <a:xfrm>
            <a:off x="288228" y="6103790"/>
            <a:ext cx="9286078" cy="0"/>
          </a:xfrm>
          <a:prstGeom prst="line">
            <a:avLst/>
          </a:prstGeom>
          <a:ln w="12700">
            <a:solidFill>
              <a:srgbClr val="C05048"/>
            </a:solidFill>
          </a:ln>
        </p:spPr>
        <p:style>
          <a:lnRef idx="1">
            <a:schemeClr val="accent4"/>
          </a:lnRef>
          <a:fillRef idx="0">
            <a:schemeClr val="accent4"/>
          </a:fillRef>
          <a:effectRef idx="0">
            <a:schemeClr val="accent4"/>
          </a:effectRef>
          <a:fontRef idx="minor">
            <a:schemeClr val="tx1"/>
          </a:fontRef>
        </p:style>
      </p:cxnSp>
      <p:pic>
        <p:nvPicPr>
          <p:cNvPr id="16" name="Picture 2" descr="demo">
            <a:extLst>
              <a:ext uri="{FF2B5EF4-FFF2-40B4-BE49-F238E27FC236}">
                <a16:creationId xmlns:a16="http://schemas.microsoft.com/office/drawing/2014/main" id="{3A45723E-FE92-524C-9165-519C5F1E06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7741" y="5523705"/>
            <a:ext cx="2270388" cy="114722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4">
            <a:extLst>
              <a:ext uri="{FF2B5EF4-FFF2-40B4-BE49-F238E27FC236}">
                <a16:creationId xmlns:a16="http://schemas.microsoft.com/office/drawing/2014/main" id="{B7623C75-AC91-9C5D-DDE0-C936ADEA9937}"/>
              </a:ext>
            </a:extLst>
          </p:cNvPr>
          <p:cNvSpPr txBox="1">
            <a:spLocks/>
          </p:cNvSpPr>
          <p:nvPr/>
        </p:nvSpPr>
        <p:spPr>
          <a:xfrm>
            <a:off x="265375" y="1260136"/>
            <a:ext cx="6709856" cy="27393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Tx/>
              <a:buChar char="-"/>
            </a:pPr>
            <a:r>
              <a:rPr lang="en-GB" dirty="0"/>
              <a:t>Key legislation</a:t>
            </a:r>
          </a:p>
          <a:p>
            <a:pPr marL="342900" indent="-342900" algn="l">
              <a:buFontTx/>
              <a:buChar char="-"/>
            </a:pPr>
            <a:r>
              <a:rPr lang="en-GB" dirty="0"/>
              <a:t>Environment Targets</a:t>
            </a:r>
          </a:p>
          <a:p>
            <a:pPr marL="342900" indent="-342900" algn="l">
              <a:buFontTx/>
              <a:buChar char="-"/>
            </a:pPr>
            <a:r>
              <a:rPr lang="en-GB" dirty="0"/>
              <a:t>National Action Plan for Pesticides</a:t>
            </a:r>
          </a:p>
          <a:p>
            <a:pPr marL="342900" indent="-342900" algn="l">
              <a:buFontTx/>
              <a:buChar char="-"/>
            </a:pPr>
            <a:endParaRPr lang="en-GB" sz="2000" dirty="0"/>
          </a:p>
        </p:txBody>
      </p:sp>
      <p:pic>
        <p:nvPicPr>
          <p:cNvPr id="20" name="Picture 19">
            <a:extLst>
              <a:ext uri="{FF2B5EF4-FFF2-40B4-BE49-F238E27FC236}">
                <a16:creationId xmlns:a16="http://schemas.microsoft.com/office/drawing/2014/main" id="{13A064CA-E91B-5F6B-C75E-DACD3ECC24BF}"/>
              </a:ext>
            </a:extLst>
          </p:cNvPr>
          <p:cNvPicPr>
            <a:picLocks noChangeAspect="1"/>
          </p:cNvPicPr>
          <p:nvPr/>
        </p:nvPicPr>
        <p:blipFill>
          <a:blip r:embed="rId5"/>
          <a:stretch>
            <a:fillRect/>
          </a:stretch>
        </p:blipFill>
        <p:spPr>
          <a:xfrm>
            <a:off x="500394" y="2687538"/>
            <a:ext cx="8371611" cy="3186337"/>
          </a:xfrm>
          <a:prstGeom prst="rect">
            <a:avLst/>
          </a:prstGeom>
        </p:spPr>
      </p:pic>
    </p:spTree>
    <p:extLst>
      <p:ext uri="{BB962C8B-B14F-4D97-AF65-F5344CB8AC3E}">
        <p14:creationId xmlns:p14="http://schemas.microsoft.com/office/powerpoint/2010/main" val="2230968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52FE36B3-188F-40E9-89E6-7A212A8E4A8A}"/>
              </a:ext>
            </a:extLst>
          </p:cNvPr>
          <p:cNvSpPr/>
          <p:nvPr/>
        </p:nvSpPr>
        <p:spPr>
          <a:xfrm rot="10800000">
            <a:off x="5979886" y="-2"/>
            <a:ext cx="6212111" cy="5488995"/>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demo">
            <a:extLst>
              <a:ext uri="{FF2B5EF4-FFF2-40B4-BE49-F238E27FC236}">
                <a16:creationId xmlns:a16="http://schemas.microsoft.com/office/drawing/2014/main" id="{05F831FD-5BF1-07F1-FF04-E8582CC11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670" y="295244"/>
            <a:ext cx="5469829" cy="3133755"/>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a:extLst>
              <a:ext uri="{FF2B5EF4-FFF2-40B4-BE49-F238E27FC236}">
                <a16:creationId xmlns:a16="http://schemas.microsoft.com/office/drawing/2014/main" id="{BF6B2A64-8CE1-41D8-B12D-1D550C68D5F3}"/>
              </a:ext>
            </a:extLst>
          </p:cNvPr>
          <p:cNvSpPr/>
          <p:nvPr/>
        </p:nvSpPr>
        <p:spPr>
          <a:xfrm rot="718389">
            <a:off x="5458440" y="706128"/>
            <a:ext cx="7235127" cy="4076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FE896473-0FF0-4A2B-8856-EB27E733D852}"/>
              </a:ext>
            </a:extLst>
          </p:cNvPr>
          <p:cNvSpPr/>
          <p:nvPr/>
        </p:nvSpPr>
        <p:spPr>
          <a:xfrm rot="10800000">
            <a:off x="10110587" y="295245"/>
            <a:ext cx="1686912" cy="2021930"/>
          </a:xfrm>
          <a:prstGeom prst="r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36B88B-9795-4B95-B8F3-01962FE5C944}"/>
              </a:ext>
            </a:extLst>
          </p:cNvPr>
          <p:cNvSpPr>
            <a:spLocks noGrp="1"/>
          </p:cNvSpPr>
          <p:nvPr>
            <p:ph type="ctrTitle"/>
          </p:nvPr>
        </p:nvSpPr>
        <p:spPr>
          <a:xfrm>
            <a:off x="170297" y="168374"/>
            <a:ext cx="5820103" cy="702496"/>
          </a:xfrm>
        </p:spPr>
        <p:txBody>
          <a:bodyPr>
            <a:normAutofit/>
          </a:bodyPr>
          <a:lstStyle/>
          <a:p>
            <a:pPr algn="l"/>
            <a:r>
              <a:rPr lang="en-US" sz="3600" b="1" dirty="0">
                <a:solidFill>
                  <a:schemeClr val="tx1">
                    <a:lumMod val="75000"/>
                    <a:lumOff val="25000"/>
                  </a:schemeClr>
                </a:solidFill>
                <a:latin typeface="+mn-lt"/>
              </a:rPr>
              <a:t>THE CONTEXT - CUSTOMER</a:t>
            </a:r>
            <a:endParaRPr lang="en-GB" sz="3600" b="1" dirty="0">
              <a:solidFill>
                <a:schemeClr val="tx1">
                  <a:lumMod val="75000"/>
                  <a:lumOff val="25000"/>
                </a:schemeClr>
              </a:solidFill>
              <a:latin typeface="+mn-lt"/>
            </a:endParaRPr>
          </a:p>
        </p:txBody>
      </p:sp>
      <p:cxnSp>
        <p:nvCxnSpPr>
          <p:cNvPr id="8" name="Straight Connector 7">
            <a:extLst>
              <a:ext uri="{FF2B5EF4-FFF2-40B4-BE49-F238E27FC236}">
                <a16:creationId xmlns:a16="http://schemas.microsoft.com/office/drawing/2014/main" id="{6FAF2D03-CA31-4C84-8578-82A98C150715}"/>
              </a:ext>
            </a:extLst>
          </p:cNvPr>
          <p:cNvCxnSpPr>
            <a:cxnSpLocks/>
          </p:cNvCxnSpPr>
          <p:nvPr/>
        </p:nvCxnSpPr>
        <p:spPr>
          <a:xfrm>
            <a:off x="288228" y="6103790"/>
            <a:ext cx="9286078" cy="0"/>
          </a:xfrm>
          <a:prstGeom prst="line">
            <a:avLst/>
          </a:prstGeom>
          <a:ln w="12700">
            <a:solidFill>
              <a:srgbClr val="C05048"/>
            </a:solidFill>
          </a:ln>
        </p:spPr>
        <p:style>
          <a:lnRef idx="1">
            <a:schemeClr val="accent4"/>
          </a:lnRef>
          <a:fillRef idx="0">
            <a:schemeClr val="accent4"/>
          </a:fillRef>
          <a:effectRef idx="0">
            <a:schemeClr val="accent4"/>
          </a:effectRef>
          <a:fontRef idx="minor">
            <a:schemeClr val="tx1"/>
          </a:fontRef>
        </p:style>
      </p:cxnSp>
      <p:pic>
        <p:nvPicPr>
          <p:cNvPr id="16" name="Picture 2" descr="demo">
            <a:extLst>
              <a:ext uri="{FF2B5EF4-FFF2-40B4-BE49-F238E27FC236}">
                <a16:creationId xmlns:a16="http://schemas.microsoft.com/office/drawing/2014/main" id="{3A45723E-FE92-524C-9165-519C5F1E06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7741" y="5523705"/>
            <a:ext cx="2270388" cy="114722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491EAC82-5C97-0C5B-D007-D9AF5079D238}"/>
              </a:ext>
            </a:extLst>
          </p:cNvPr>
          <p:cNvPicPr>
            <a:picLocks noChangeAspect="1"/>
          </p:cNvPicPr>
          <p:nvPr/>
        </p:nvPicPr>
        <p:blipFill>
          <a:blip r:embed="rId5"/>
          <a:stretch>
            <a:fillRect/>
          </a:stretch>
        </p:blipFill>
        <p:spPr>
          <a:xfrm>
            <a:off x="267207" y="996231"/>
            <a:ext cx="3674172" cy="4937514"/>
          </a:xfrm>
          <a:prstGeom prst="rect">
            <a:avLst/>
          </a:prstGeom>
        </p:spPr>
      </p:pic>
      <p:pic>
        <p:nvPicPr>
          <p:cNvPr id="6" name="Picture 5">
            <a:extLst>
              <a:ext uri="{FF2B5EF4-FFF2-40B4-BE49-F238E27FC236}">
                <a16:creationId xmlns:a16="http://schemas.microsoft.com/office/drawing/2014/main" id="{A1CFF659-9394-5FC7-F360-22B655AC03E8}"/>
              </a:ext>
            </a:extLst>
          </p:cNvPr>
          <p:cNvPicPr>
            <a:picLocks noChangeAspect="1"/>
          </p:cNvPicPr>
          <p:nvPr/>
        </p:nvPicPr>
        <p:blipFill>
          <a:blip r:embed="rId6"/>
          <a:stretch>
            <a:fillRect/>
          </a:stretch>
        </p:blipFill>
        <p:spPr>
          <a:xfrm>
            <a:off x="3856485" y="1041264"/>
            <a:ext cx="3250898" cy="4945516"/>
          </a:xfrm>
          <a:prstGeom prst="rect">
            <a:avLst/>
          </a:prstGeom>
        </p:spPr>
      </p:pic>
      <p:pic>
        <p:nvPicPr>
          <p:cNvPr id="12" name="Picture 11">
            <a:extLst>
              <a:ext uri="{FF2B5EF4-FFF2-40B4-BE49-F238E27FC236}">
                <a16:creationId xmlns:a16="http://schemas.microsoft.com/office/drawing/2014/main" id="{9BDAD6A1-0240-0EE5-0602-EF3322198388}"/>
              </a:ext>
            </a:extLst>
          </p:cNvPr>
          <p:cNvPicPr>
            <a:picLocks noChangeAspect="1"/>
          </p:cNvPicPr>
          <p:nvPr/>
        </p:nvPicPr>
        <p:blipFill>
          <a:blip r:embed="rId7"/>
          <a:stretch>
            <a:fillRect/>
          </a:stretch>
        </p:blipFill>
        <p:spPr>
          <a:xfrm rot="595903">
            <a:off x="4658566" y="983799"/>
            <a:ext cx="3873804" cy="5593675"/>
          </a:xfrm>
          <a:prstGeom prst="rect">
            <a:avLst/>
          </a:prstGeom>
        </p:spPr>
      </p:pic>
      <p:pic>
        <p:nvPicPr>
          <p:cNvPr id="14" name="Picture 13">
            <a:extLst>
              <a:ext uri="{FF2B5EF4-FFF2-40B4-BE49-F238E27FC236}">
                <a16:creationId xmlns:a16="http://schemas.microsoft.com/office/drawing/2014/main" id="{CE48E617-46BF-077D-CB67-8F3C5B5E3795}"/>
              </a:ext>
            </a:extLst>
          </p:cNvPr>
          <p:cNvPicPr>
            <a:picLocks noChangeAspect="1"/>
          </p:cNvPicPr>
          <p:nvPr/>
        </p:nvPicPr>
        <p:blipFill>
          <a:blip r:embed="rId8"/>
          <a:stretch>
            <a:fillRect/>
          </a:stretch>
        </p:blipFill>
        <p:spPr>
          <a:xfrm>
            <a:off x="1012304" y="894116"/>
            <a:ext cx="5688361" cy="5776817"/>
          </a:xfrm>
          <a:prstGeom prst="rect">
            <a:avLst/>
          </a:prstGeom>
        </p:spPr>
      </p:pic>
    </p:spTree>
    <p:extLst>
      <p:ext uri="{BB962C8B-B14F-4D97-AF65-F5344CB8AC3E}">
        <p14:creationId xmlns:p14="http://schemas.microsoft.com/office/powerpoint/2010/main" val="107784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52FE36B3-188F-40E9-89E6-7A212A8E4A8A}"/>
              </a:ext>
            </a:extLst>
          </p:cNvPr>
          <p:cNvSpPr/>
          <p:nvPr/>
        </p:nvSpPr>
        <p:spPr>
          <a:xfrm rot="10800000">
            <a:off x="5979886" y="-2"/>
            <a:ext cx="6212111" cy="5488995"/>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demo">
            <a:extLst>
              <a:ext uri="{FF2B5EF4-FFF2-40B4-BE49-F238E27FC236}">
                <a16:creationId xmlns:a16="http://schemas.microsoft.com/office/drawing/2014/main" id="{05F831FD-5BF1-07F1-FF04-E8582CC11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670" y="295244"/>
            <a:ext cx="5469829" cy="3133755"/>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a:extLst>
              <a:ext uri="{FF2B5EF4-FFF2-40B4-BE49-F238E27FC236}">
                <a16:creationId xmlns:a16="http://schemas.microsoft.com/office/drawing/2014/main" id="{BF6B2A64-8CE1-41D8-B12D-1D550C68D5F3}"/>
              </a:ext>
            </a:extLst>
          </p:cNvPr>
          <p:cNvSpPr/>
          <p:nvPr/>
        </p:nvSpPr>
        <p:spPr>
          <a:xfrm rot="718389">
            <a:off x="5458440" y="706128"/>
            <a:ext cx="7235127" cy="4076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FE896473-0FF0-4A2B-8856-EB27E733D852}"/>
              </a:ext>
            </a:extLst>
          </p:cNvPr>
          <p:cNvSpPr/>
          <p:nvPr/>
        </p:nvSpPr>
        <p:spPr>
          <a:xfrm rot="10800000">
            <a:off x="10110587" y="295245"/>
            <a:ext cx="1686912" cy="2021930"/>
          </a:xfrm>
          <a:prstGeom prst="r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36B88B-9795-4B95-B8F3-01962FE5C944}"/>
              </a:ext>
            </a:extLst>
          </p:cNvPr>
          <p:cNvSpPr>
            <a:spLocks noGrp="1"/>
          </p:cNvSpPr>
          <p:nvPr>
            <p:ph type="ctrTitle"/>
          </p:nvPr>
        </p:nvSpPr>
        <p:spPr>
          <a:xfrm>
            <a:off x="159783" y="295244"/>
            <a:ext cx="5820103" cy="702496"/>
          </a:xfrm>
        </p:spPr>
        <p:txBody>
          <a:bodyPr>
            <a:normAutofit fontScale="90000"/>
          </a:bodyPr>
          <a:lstStyle/>
          <a:p>
            <a:pPr algn="l"/>
            <a:r>
              <a:rPr lang="en-US" sz="3600" b="1" dirty="0">
                <a:solidFill>
                  <a:schemeClr val="tx1">
                    <a:lumMod val="75000"/>
                    <a:lumOff val="25000"/>
                  </a:schemeClr>
                </a:solidFill>
                <a:latin typeface="+mn-lt"/>
              </a:rPr>
              <a:t>THE CONTEXT – YOUR BUSINESS</a:t>
            </a:r>
            <a:endParaRPr lang="en-GB" sz="3600" b="1" dirty="0">
              <a:solidFill>
                <a:schemeClr val="tx1">
                  <a:lumMod val="75000"/>
                  <a:lumOff val="25000"/>
                </a:schemeClr>
              </a:solidFill>
              <a:latin typeface="+mn-lt"/>
            </a:endParaRPr>
          </a:p>
        </p:txBody>
      </p:sp>
      <p:cxnSp>
        <p:nvCxnSpPr>
          <p:cNvPr id="8" name="Straight Connector 7">
            <a:extLst>
              <a:ext uri="{FF2B5EF4-FFF2-40B4-BE49-F238E27FC236}">
                <a16:creationId xmlns:a16="http://schemas.microsoft.com/office/drawing/2014/main" id="{6FAF2D03-CA31-4C84-8578-82A98C150715}"/>
              </a:ext>
            </a:extLst>
          </p:cNvPr>
          <p:cNvCxnSpPr>
            <a:cxnSpLocks/>
          </p:cNvCxnSpPr>
          <p:nvPr/>
        </p:nvCxnSpPr>
        <p:spPr>
          <a:xfrm>
            <a:off x="288228" y="6103790"/>
            <a:ext cx="9286078" cy="0"/>
          </a:xfrm>
          <a:prstGeom prst="line">
            <a:avLst/>
          </a:prstGeom>
          <a:ln w="12700">
            <a:solidFill>
              <a:srgbClr val="C05048"/>
            </a:solidFill>
          </a:ln>
        </p:spPr>
        <p:style>
          <a:lnRef idx="1">
            <a:schemeClr val="accent4"/>
          </a:lnRef>
          <a:fillRef idx="0">
            <a:schemeClr val="accent4"/>
          </a:fillRef>
          <a:effectRef idx="0">
            <a:schemeClr val="accent4"/>
          </a:effectRef>
          <a:fontRef idx="minor">
            <a:schemeClr val="tx1"/>
          </a:fontRef>
        </p:style>
      </p:cxnSp>
      <p:pic>
        <p:nvPicPr>
          <p:cNvPr id="16" name="Picture 2" descr="demo">
            <a:extLst>
              <a:ext uri="{FF2B5EF4-FFF2-40B4-BE49-F238E27FC236}">
                <a16:creationId xmlns:a16="http://schemas.microsoft.com/office/drawing/2014/main" id="{3A45723E-FE92-524C-9165-519C5F1E06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7741" y="5523705"/>
            <a:ext cx="2270388" cy="114722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4">
            <a:extLst>
              <a:ext uri="{FF2B5EF4-FFF2-40B4-BE49-F238E27FC236}">
                <a16:creationId xmlns:a16="http://schemas.microsoft.com/office/drawing/2014/main" id="{B7623C75-AC91-9C5D-DDE0-C936ADEA9937}"/>
              </a:ext>
            </a:extLst>
          </p:cNvPr>
          <p:cNvSpPr txBox="1">
            <a:spLocks/>
          </p:cNvSpPr>
          <p:nvPr/>
        </p:nvSpPr>
        <p:spPr>
          <a:xfrm>
            <a:off x="258449" y="1155634"/>
            <a:ext cx="6709856" cy="282510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Tx/>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Environmental consciousness</a:t>
            </a:r>
          </a:p>
          <a:p>
            <a:pPr marL="342900" marR="0" lvl="0" indent="-342900" algn="l" defTabSz="914400" rtl="0" eaLnBrk="1" fontAlgn="auto" latinLnBrk="0" hangingPunct="1">
              <a:lnSpc>
                <a:spcPct val="90000"/>
              </a:lnSpc>
              <a:spcBef>
                <a:spcPts val="1000"/>
              </a:spcBef>
              <a:spcAft>
                <a:spcPts val="0"/>
              </a:spcAft>
              <a:buClrTx/>
              <a:buSzTx/>
              <a:buFontTx/>
              <a:buChar char="-"/>
              <a:tabLst/>
              <a:defRPr/>
            </a:pPr>
            <a:r>
              <a:rPr lang="en-GB" dirty="0">
                <a:solidFill>
                  <a:prstClr val="black"/>
                </a:solidFill>
                <a:latin typeface="Calibri" panose="020F0502020204030204"/>
              </a:rPr>
              <a:t>Business benefits:</a:t>
            </a:r>
          </a:p>
          <a:p>
            <a:pPr marL="800100" lvl="1" indent="-342900" algn="l">
              <a:spcBef>
                <a:spcPts val="1000"/>
              </a:spcBef>
              <a:buFontTx/>
              <a:buChar char="-"/>
            </a:pPr>
            <a:r>
              <a:rPr lang="en-GB" dirty="0">
                <a:solidFill>
                  <a:prstClr val="black"/>
                </a:solidFill>
                <a:latin typeface="Calibri" panose="020F0502020204030204"/>
              </a:rPr>
              <a:t>Costs</a:t>
            </a:r>
          </a:p>
          <a:p>
            <a:pPr marL="800100" lvl="1" indent="-342900" algn="l">
              <a:spcBef>
                <a:spcPts val="1000"/>
              </a:spcBef>
              <a:buFontTx/>
              <a:buChar char="-"/>
            </a:pPr>
            <a:r>
              <a:rPr lang="en-GB" dirty="0">
                <a:solidFill>
                  <a:prstClr val="black"/>
                </a:solidFill>
                <a:latin typeface="Calibri" panose="020F0502020204030204"/>
              </a:rPr>
              <a:t>Tenders</a:t>
            </a:r>
          </a:p>
          <a:p>
            <a:pPr marL="800100" lvl="1" indent="-342900" algn="l">
              <a:spcBef>
                <a:spcPts val="1000"/>
              </a:spcBef>
              <a:buFontTx/>
              <a:buChar char="-"/>
            </a:pPr>
            <a:r>
              <a:rPr lang="en-GB" dirty="0">
                <a:solidFill>
                  <a:prstClr val="black"/>
                </a:solidFill>
                <a:latin typeface="Calibri" panose="020F0502020204030204"/>
              </a:rPr>
              <a:t>Customer recognition</a:t>
            </a:r>
          </a:p>
          <a:p>
            <a:pPr marL="800100" lvl="1" indent="-342900" algn="l">
              <a:spcBef>
                <a:spcPts val="1000"/>
              </a:spcBef>
              <a:buFontTx/>
              <a:buChar char="-"/>
            </a:pPr>
            <a:r>
              <a:rPr lang="en-GB" dirty="0">
                <a:solidFill>
                  <a:prstClr val="black"/>
                </a:solidFill>
                <a:latin typeface="Calibri" panose="020F0502020204030204"/>
              </a:rPr>
              <a:t>Compliance</a:t>
            </a:r>
          </a:p>
          <a:p>
            <a:pPr marL="800100" lvl="1" indent="-342900" algn="l">
              <a:spcBef>
                <a:spcPts val="1000"/>
              </a:spcBef>
              <a:buFontTx/>
              <a:buChar char="-"/>
            </a:pPr>
            <a:r>
              <a:rPr lang="en-GB" dirty="0">
                <a:solidFill>
                  <a:prstClr val="black"/>
                </a:solidFill>
                <a:latin typeface="Calibri" panose="020F0502020204030204"/>
              </a:rPr>
              <a:t>Staff training</a:t>
            </a:r>
          </a:p>
          <a:p>
            <a:pPr marL="800100" lvl="1" indent="-342900" algn="l">
              <a:spcBef>
                <a:spcPts val="1000"/>
              </a:spcBef>
              <a:buFontTx/>
              <a:buChar char="-"/>
            </a:pPr>
            <a:endParaRPr lang="en-GB" dirty="0">
              <a:solidFill>
                <a:prstClr val="black"/>
              </a:solidFill>
              <a:latin typeface="Calibri" panose="020F0502020204030204"/>
            </a:endParaRPr>
          </a:p>
          <a:p>
            <a:pPr marL="800100" lvl="1" indent="-342900" algn="l">
              <a:spcBef>
                <a:spcPts val="1000"/>
              </a:spcBef>
              <a:buFontTx/>
              <a:buChar char="-"/>
            </a:pPr>
            <a:endParaRPr lang="en-GB" dirty="0">
              <a:solidFill>
                <a:prstClr val="black"/>
              </a:solidFill>
              <a:latin typeface="Calibri" panose="020F0502020204030204"/>
            </a:endParaRPr>
          </a:p>
          <a:p>
            <a:pPr marL="800100" lvl="1" indent="-342900" algn="l">
              <a:spcBef>
                <a:spcPts val="1000"/>
              </a:spcBef>
              <a:buFontTx/>
              <a:buChar char="-"/>
            </a:pPr>
            <a:endParaRPr lang="en-GB" dirty="0">
              <a:solidFill>
                <a:prstClr val="black"/>
              </a:solidFill>
              <a:latin typeface="Calibri" panose="020F0502020204030204"/>
            </a:endParaRPr>
          </a:p>
          <a:p>
            <a:pPr marL="342900" marR="0" lvl="0" indent="-342900" algn="l" defTabSz="914400" rtl="0" eaLnBrk="1" fontAlgn="auto" latinLnBrk="0" hangingPunct="1">
              <a:lnSpc>
                <a:spcPct val="90000"/>
              </a:lnSpc>
              <a:spcBef>
                <a:spcPts val="1000"/>
              </a:spcBef>
              <a:spcAft>
                <a:spcPts val="0"/>
              </a:spcAft>
              <a:buClrTx/>
              <a:buSzTx/>
              <a:buFontTx/>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Tx/>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30AD087-F329-0690-F358-33E225355DFD}"/>
              </a:ext>
            </a:extLst>
          </p:cNvPr>
          <p:cNvPicPr>
            <a:picLocks noChangeAspect="1"/>
          </p:cNvPicPr>
          <p:nvPr/>
        </p:nvPicPr>
        <p:blipFill>
          <a:blip r:embed="rId5"/>
          <a:stretch>
            <a:fillRect/>
          </a:stretch>
        </p:blipFill>
        <p:spPr>
          <a:xfrm rot="580504">
            <a:off x="3867902" y="2130494"/>
            <a:ext cx="5231093" cy="3561420"/>
          </a:xfrm>
          <a:prstGeom prst="rect">
            <a:avLst/>
          </a:prstGeom>
        </p:spPr>
      </p:pic>
    </p:spTree>
    <p:extLst>
      <p:ext uri="{BB962C8B-B14F-4D97-AF65-F5344CB8AC3E}">
        <p14:creationId xmlns:p14="http://schemas.microsoft.com/office/powerpoint/2010/main" val="437392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B680253FA56A4F9DE4FC8B01D4376D" ma:contentTypeVersion="16" ma:contentTypeDescription="Create a new document." ma:contentTypeScope="" ma:versionID="84cddeac14e560d7d8fc396254325b56">
  <xsd:schema xmlns:xsd="http://www.w3.org/2001/XMLSchema" xmlns:xs="http://www.w3.org/2001/XMLSchema" xmlns:p="http://schemas.microsoft.com/office/2006/metadata/properties" xmlns:ns2="3a665bd8-6a28-40d5-bdd6-903044a15569" xmlns:ns3="9dd04302-e334-4c08-b3cd-ad77558a7282" xmlns:ns4="747b8277-90e3-4986-b350-e353592616dc" targetNamespace="http://schemas.microsoft.com/office/2006/metadata/properties" ma:root="true" ma:fieldsID="b0a9dcabc11249da188ce50a4bffd7b0" ns2:_="" ns3:_="" ns4:_="">
    <xsd:import namespace="3a665bd8-6a28-40d5-bdd6-903044a15569"/>
    <xsd:import namespace="9dd04302-e334-4c08-b3cd-ad77558a7282"/>
    <xsd:import namespace="747b8277-90e3-4986-b350-e353592616d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665bd8-6a28-40d5-bdd6-903044a155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41d0e0c-00e3-4cfe-95e8-c9d0b9a873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dd04302-e334-4c08-b3cd-ad77558a728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7b8277-90e3-4986-b350-e353592616d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c248e39-5016-4d5c-975a-12d390e7cd24}" ma:internalName="TaxCatchAll" ma:showField="CatchAllData" ma:web="747b8277-90e3-4986-b350-e353592616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7b8277-90e3-4986-b350-e353592616dc" xsi:nil="true"/>
    <lcf76f155ced4ddcb4097134ff3c332f xmlns="3a665bd8-6a28-40d5-bdd6-903044a15569">
      <Terms xmlns="http://schemas.microsoft.com/office/infopath/2007/PartnerControls"/>
    </lcf76f155ced4ddcb4097134ff3c332f>
    <SharedWithUsers xmlns="9dd04302-e334-4c08-b3cd-ad77558a7282">
      <UserInfo>
        <DisplayName>Lindsay Smith</DisplayName>
        <AccountId>27</AccountId>
        <AccountType/>
      </UserInfo>
      <UserInfo>
        <DisplayName>Kim Clark</DisplayName>
        <AccountId>14</AccountId>
        <AccountType/>
      </UserInfo>
    </SharedWithUsers>
  </documentManagement>
</p:properties>
</file>

<file path=customXml/itemProps1.xml><?xml version="1.0" encoding="utf-8"?>
<ds:datastoreItem xmlns:ds="http://schemas.openxmlformats.org/officeDocument/2006/customXml" ds:itemID="{3377A82D-DCBF-4824-976C-21879AD58A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665bd8-6a28-40d5-bdd6-903044a15569"/>
    <ds:schemaRef ds:uri="9dd04302-e334-4c08-b3cd-ad77558a7282"/>
    <ds:schemaRef ds:uri="747b8277-90e3-4986-b350-e353592616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5D02A1-5C81-47B6-A2B2-39DE6883E5AE}">
  <ds:schemaRefs>
    <ds:schemaRef ds:uri="http://schemas.microsoft.com/sharepoint/v3/contenttype/forms"/>
  </ds:schemaRefs>
</ds:datastoreItem>
</file>

<file path=customXml/itemProps3.xml><?xml version="1.0" encoding="utf-8"?>
<ds:datastoreItem xmlns:ds="http://schemas.openxmlformats.org/officeDocument/2006/customXml" ds:itemID="{851B6E57-3137-43DE-BB77-A5B72168BCF1}">
  <ds:schemaRefs>
    <ds:schemaRef ds:uri="http://schemas.microsoft.com/office/2006/metadata/properties"/>
    <ds:schemaRef ds:uri="http://schemas.microsoft.com/office/infopath/2007/PartnerControls"/>
    <ds:schemaRef ds:uri="747b8277-90e3-4986-b350-e353592616dc"/>
    <ds:schemaRef ds:uri="3a665bd8-6a28-40d5-bdd6-903044a15569"/>
    <ds:schemaRef ds:uri="9dd04302-e334-4c08-b3cd-ad77558a7282"/>
  </ds:schemaRefs>
</ds:datastoreItem>
</file>

<file path=docProps/app.xml><?xml version="1.0" encoding="utf-8"?>
<Properties xmlns="http://schemas.openxmlformats.org/officeDocument/2006/extended-properties" xmlns:vt="http://schemas.openxmlformats.org/officeDocument/2006/docPropsVTypes">
  <TotalTime>22924</TotalTime>
  <Words>940</Words>
  <Application>Microsoft Office PowerPoint</Application>
  <PresentationFormat>Widescreen</PresentationFormat>
  <Paragraphs>146</Paragraphs>
  <Slides>19</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Courier New</vt:lpstr>
      <vt:lpstr>Gill Sans MT</vt:lpstr>
      <vt:lpstr>Wingdings</vt:lpstr>
      <vt:lpstr>Office Theme</vt:lpstr>
      <vt:lpstr>LAWN ASSURED UKLCA Conference 2023  Teresa Meadows Head of Environment, Audit and Public Affairs  </vt:lpstr>
      <vt:lpstr>AGENDA</vt:lpstr>
      <vt:lpstr>BASIS</vt:lpstr>
      <vt:lpstr>BASIS AUDIT SCHEMES</vt:lpstr>
      <vt:lpstr>AMENITY STANDARD</vt:lpstr>
      <vt:lpstr>LAWN ASSURED</vt:lpstr>
      <vt:lpstr>THE CONTEXT - LEGISLATION</vt:lpstr>
      <vt:lpstr>THE CONTEXT - CUSTOMER</vt:lpstr>
      <vt:lpstr>THE CONTEXT – YOUR BUSINESS</vt:lpstr>
      <vt:lpstr>THE CONTEXT</vt:lpstr>
      <vt:lpstr>LAWN ASSURED – SELF AUDIT</vt:lpstr>
      <vt:lpstr>LAWN ASSURED – SELF AUDIT</vt:lpstr>
      <vt:lpstr>LAWN ASSURED – ON-SITE AUDIT</vt:lpstr>
      <vt:lpstr>LAWN ASSURED – MEMBER</vt:lpstr>
      <vt:lpstr>LAWN ASSURED       NEW!</vt:lpstr>
      <vt:lpstr>MEMBER BENEFITS – PUBLIC</vt:lpstr>
      <vt:lpstr>MEMBER BENEFITS - BUSINESS</vt:lpstr>
      <vt:lpstr>JOIN TODAY</vt:lpstr>
      <vt:lpstr>Thank you!  Any questions?   Teresa Meadows teresa.meadows@basis-reg.co.uk auditing@basis-reg.co.uk 07943 820505 / @EnviroTeresa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dc:title>
  <dc:creator>Teresa Meadows</dc:creator>
  <cp:lastModifiedBy>Catherine Hopkins</cp:lastModifiedBy>
  <cp:revision>10</cp:revision>
  <dcterms:created xsi:type="dcterms:W3CDTF">2022-03-15T14:27:41Z</dcterms:created>
  <dcterms:modified xsi:type="dcterms:W3CDTF">2023-01-26T10:26:33Z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0x010100D6B680253FA56A4F9DE4FC8B01D4376D</vt:lpwstr>
  </property>
  <property fmtid="{D5CDD505-2E9C-101B-9397-08002B2CF9AE}" pid="3" name="MediaServiceImageTags">
    <vt:lpwstr/>
  </property>
</Properties>
</file>