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89750" cy="10021888"/>
  <p:embeddedFontLst>
    <p:embeddedFont>
      <p:font typeface="Gill Sans" panose="020B0604020202020204" charset="0"/>
      <p:regular r:id="rId24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18" tIns="96618" rIns="96618" bIns="96618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p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bc9c5adb8a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bc9c5adb8a_0_84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bc9c5adb8a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bc9c5adb8a_0_89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bc9c5adb8a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bc9c5adb8a_0_94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fe09dff76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fe09dff762_0_10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fe09dff76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fe09dff762_0_15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bc9c5adb8a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bc9c5adb8a_0_99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bc9c5adb8a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bc9c5adb8a_0_104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bc9c5adb8a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bc9c5adb8a_0_109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fe09dff762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fe09dff762_0_115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fe09dff76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fe09dff762_0_5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bc9c5adb8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bc9c5adb8a_0_0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bf8604da4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1bf8604da43_0_0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bf8604da4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bf8604da43_0_5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fe09dff76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fe09dff762_0_0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bc9c5adb8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bc9c5adb8a_0_15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fe09dff762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fe09dff762_0_120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bc9c5adb8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bc9c5adb8a_0_10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bc9c5adb8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bc9c5adb8a_0_5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bc9c5adb8a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bc9c5adb8a_0_72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bc9c5adb8a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bc9c5adb8a_0_77:notes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spcFirstLastPara="1" wrap="square" lIns="96618" tIns="96618" rIns="96618" bIns="9661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813334" y="601724"/>
            <a:ext cx="6477900" cy="19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ill Sans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813335" y="2648403"/>
            <a:ext cx="6477900" cy="7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1812375" y="246980"/>
            <a:ext cx="37305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1078248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20" name="Google Shape;20;p2"/>
          <p:cNvCxnSpPr/>
          <p:nvPr/>
        </p:nvCxnSpPr>
        <p:spPr>
          <a:xfrm>
            <a:off x="1813335" y="2646407"/>
            <a:ext cx="647790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>
            <a:spLocks noGrp="1"/>
          </p:cNvSpPr>
          <p:nvPr>
            <p:ph type="title"/>
          </p:nvPr>
        </p:nvSpPr>
        <p:spPr>
          <a:xfrm>
            <a:off x="1088684" y="603389"/>
            <a:ext cx="7202400" cy="7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body" idx="1"/>
          </p:nvPr>
        </p:nvSpPr>
        <p:spPr>
          <a:xfrm rot="5400000">
            <a:off x="3395891" y="-795351"/>
            <a:ext cx="2588100" cy="7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marL="1371600" lvl="2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ftr" idx="11"/>
          </p:nvPr>
        </p:nvSpPr>
        <p:spPr>
          <a:xfrm>
            <a:off x="1088684" y="246980"/>
            <a:ext cx="44541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88" name="Google Shape;88;p11"/>
          <p:cNvCxnSpPr/>
          <p:nvPr/>
        </p:nvCxnSpPr>
        <p:spPr>
          <a:xfrm>
            <a:off x="1090422" y="1385316"/>
            <a:ext cx="720570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>
            <a:spLocks noGrp="1"/>
          </p:cNvSpPr>
          <p:nvPr>
            <p:ph type="title"/>
          </p:nvPr>
        </p:nvSpPr>
        <p:spPr>
          <a:xfrm rot="5400000">
            <a:off x="5937790" y="1740880"/>
            <a:ext cx="3495000" cy="12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body" idx="1"/>
          </p:nvPr>
        </p:nvSpPr>
        <p:spPr>
          <a:xfrm rot="5400000">
            <a:off x="2271827" y="-589070"/>
            <a:ext cx="3495000" cy="5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marL="1371600" lvl="2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ftr" idx="11"/>
          </p:nvPr>
        </p:nvSpPr>
        <p:spPr>
          <a:xfrm>
            <a:off x="1088684" y="246980"/>
            <a:ext cx="44541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95" name="Google Shape;95;p12"/>
          <p:cNvCxnSpPr/>
          <p:nvPr/>
        </p:nvCxnSpPr>
        <p:spPr>
          <a:xfrm>
            <a:off x="7079333" y="599230"/>
            <a:ext cx="0" cy="349500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23850" rtl="0">
              <a:spcBef>
                <a:spcPts val="800"/>
              </a:spcBef>
              <a:spcAft>
                <a:spcPts val="0"/>
              </a:spcAft>
              <a:buSzPts val="1500"/>
              <a:buChar char="•"/>
              <a:defRPr/>
            </a:lvl1pPr>
            <a:lvl2pPr marL="914400" lvl="1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marL="1371600" lvl="2" indent="-30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3pPr>
            <a:lvl4pPr marL="1828800" lvl="3" indent="-29845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4pPr>
            <a:lvl5pPr marL="2286000" lvl="4" indent="-285750" rtl="0">
              <a:spcBef>
                <a:spcPts val="400"/>
              </a:spcBef>
              <a:spcAft>
                <a:spcPts val="0"/>
              </a:spcAft>
              <a:buSzPts val="900"/>
              <a:buChar char="•"/>
              <a:defRPr/>
            </a:lvl5pPr>
            <a:lvl6pPr marL="2743200" lvl="5" indent="-285750" rtl="0">
              <a:spcBef>
                <a:spcPts val="400"/>
              </a:spcBef>
              <a:spcAft>
                <a:spcPts val="0"/>
              </a:spcAft>
              <a:buSzPts val="900"/>
              <a:buChar char="•"/>
              <a:defRPr/>
            </a:lvl6pPr>
            <a:lvl7pPr marL="3200400" lvl="6" indent="-285750" rtl="0">
              <a:spcBef>
                <a:spcPts val="400"/>
              </a:spcBef>
              <a:spcAft>
                <a:spcPts val="0"/>
              </a:spcAft>
              <a:buSzPts val="900"/>
              <a:buChar char="•"/>
              <a:defRPr/>
            </a:lvl7pPr>
            <a:lvl8pPr marL="3657600" lvl="7" indent="-285750" rtl="0">
              <a:spcBef>
                <a:spcPts val="4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rtl="0">
              <a:spcBef>
                <a:spcPts val="4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088684" y="603389"/>
            <a:ext cx="7202400" cy="7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1088684" y="1511799"/>
            <a:ext cx="7202400" cy="25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marL="1371600" lvl="2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1088684" y="246980"/>
            <a:ext cx="44541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27" name="Google Shape;27;p3"/>
          <p:cNvCxnSpPr/>
          <p:nvPr/>
        </p:nvCxnSpPr>
        <p:spPr>
          <a:xfrm>
            <a:off x="1090422" y="1385316"/>
            <a:ext cx="720570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1088684" y="603389"/>
            <a:ext cx="7202400" cy="7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1088684" y="246980"/>
            <a:ext cx="44541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33" name="Google Shape;33;p4"/>
          <p:cNvCxnSpPr/>
          <p:nvPr/>
        </p:nvCxnSpPr>
        <p:spPr>
          <a:xfrm>
            <a:off x="1090422" y="1385316"/>
            <a:ext cx="720570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1090679" y="1317097"/>
            <a:ext cx="6482400" cy="1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Gill Sans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1090679" y="2854646"/>
            <a:ext cx="6472800" cy="7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34275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1088684" y="246980"/>
            <a:ext cx="44541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40" name="Google Shape;40;p5"/>
          <p:cNvCxnSpPr/>
          <p:nvPr/>
        </p:nvCxnSpPr>
        <p:spPr>
          <a:xfrm>
            <a:off x="1090679" y="2853739"/>
            <a:ext cx="647280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1086913" y="603667"/>
            <a:ext cx="7204200" cy="7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1085498" y="1508159"/>
            <a:ext cx="3483900" cy="25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marL="1371600" lvl="2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4810328" y="1513007"/>
            <a:ext cx="3483900" cy="25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marL="1371600" lvl="2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ftr" idx="11"/>
          </p:nvPr>
        </p:nvSpPr>
        <p:spPr>
          <a:xfrm>
            <a:off x="1088684" y="246980"/>
            <a:ext cx="44541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48" name="Google Shape;48;p6"/>
          <p:cNvCxnSpPr/>
          <p:nvPr/>
        </p:nvCxnSpPr>
        <p:spPr>
          <a:xfrm>
            <a:off x="1090422" y="1385316"/>
            <a:ext cx="720570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1085393" y="603122"/>
            <a:ext cx="7205700" cy="7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1085393" y="1514662"/>
            <a:ext cx="3483900" cy="60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700"/>
              <a:buNone/>
              <a:defRPr sz="17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 b="1"/>
            </a:lvl3pPr>
            <a:lvl4pPr marL="1828800" lvl="3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2"/>
          </p:nvPr>
        </p:nvSpPr>
        <p:spPr>
          <a:xfrm>
            <a:off x="1085393" y="2118202"/>
            <a:ext cx="3483900" cy="19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marL="1371600" lvl="2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3"/>
          </p:nvPr>
        </p:nvSpPr>
        <p:spPr>
          <a:xfrm>
            <a:off x="4809272" y="1517252"/>
            <a:ext cx="3483900" cy="6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700"/>
              <a:buNone/>
              <a:defRPr sz="17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 b="1"/>
            </a:lvl3pPr>
            <a:lvl4pPr marL="1828800" lvl="3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4"/>
          </p:nvPr>
        </p:nvSpPr>
        <p:spPr>
          <a:xfrm>
            <a:off x="4809272" y="2116118"/>
            <a:ext cx="3483900" cy="1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marL="1371600" lvl="2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088684" y="246980"/>
            <a:ext cx="44541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58" name="Google Shape;58;p7"/>
          <p:cNvCxnSpPr/>
          <p:nvPr/>
        </p:nvCxnSpPr>
        <p:spPr>
          <a:xfrm>
            <a:off x="1090422" y="1385316"/>
            <a:ext cx="720570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1088684" y="246980"/>
            <a:ext cx="44541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1083503" y="599230"/>
            <a:ext cx="2454900" cy="16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3782786" y="599231"/>
            <a:ext cx="4509300" cy="34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3175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marL="1371600" lvl="2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2"/>
          </p:nvPr>
        </p:nvSpPr>
        <p:spPr>
          <a:xfrm>
            <a:off x="1083503" y="2404118"/>
            <a:ext cx="2456400" cy="16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1100"/>
            </a:lvl2pPr>
            <a:lvl3pPr marL="1371600" lvl="2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marL="1828800" lvl="3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4pPr>
            <a:lvl5pPr marL="2286000" lvl="4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5pPr>
            <a:lvl6pPr marL="2743200" lvl="5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6pPr>
            <a:lvl7pPr marL="3200400" lvl="6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7pPr>
            <a:lvl8pPr marL="3657600" lvl="7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8pPr>
            <a:lvl9pPr marL="4114800" lvl="8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ftr" idx="11"/>
          </p:nvPr>
        </p:nvSpPr>
        <p:spPr>
          <a:xfrm>
            <a:off x="1088684" y="246980"/>
            <a:ext cx="44541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70" name="Google Shape;70;p9"/>
          <p:cNvCxnSpPr/>
          <p:nvPr/>
        </p:nvCxnSpPr>
        <p:spPr>
          <a:xfrm>
            <a:off x="1086210" y="2404118"/>
            <a:ext cx="245220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0"/>
          <p:cNvGrpSpPr/>
          <p:nvPr/>
        </p:nvGrpSpPr>
        <p:grpSpPr>
          <a:xfrm>
            <a:off x="5608040" y="361628"/>
            <a:ext cx="3055950" cy="3861900"/>
            <a:chOff x="7477387" y="482170"/>
            <a:chExt cx="4074600" cy="5149200"/>
          </a:xfrm>
        </p:grpSpPr>
        <p:sp>
          <p:nvSpPr>
            <p:cNvPr id="73" name="Google Shape;73;p10"/>
            <p:cNvSpPr/>
            <p:nvPr/>
          </p:nvSpPr>
          <p:spPr>
            <a:xfrm>
              <a:off x="7477387" y="482170"/>
              <a:ext cx="4074600" cy="5149200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dist="228600" dir="4740000" sx="98000" sy="98000" algn="tl" rotWithShape="0">
                <a:srgbClr val="000000">
                  <a:alpha val="33725"/>
                </a:srgbClr>
              </a:outerShdw>
            </a:effectLst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0"/>
            <p:cNvSpPr/>
            <p:nvPr/>
          </p:nvSpPr>
          <p:spPr>
            <a:xfrm>
              <a:off x="7790446" y="812506"/>
              <a:ext cx="3450300" cy="4466400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ap="flat" cmpd="sng">
              <a:solidFill>
                <a:srgbClr val="19191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1088404" y="847135"/>
            <a:ext cx="4149300" cy="1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>
            <a:spLocks noGrp="1"/>
          </p:cNvSpPr>
          <p:nvPr>
            <p:ph type="pic" idx="2"/>
          </p:nvPr>
        </p:nvSpPr>
        <p:spPr>
          <a:xfrm>
            <a:off x="6093292" y="841907"/>
            <a:ext cx="2093400" cy="289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7" name="Google Shape;77;p10"/>
          <p:cNvSpPr txBox="1">
            <a:spLocks noGrp="1"/>
          </p:cNvSpPr>
          <p:nvPr>
            <p:ph type="body" idx="1"/>
          </p:nvPr>
        </p:nvSpPr>
        <p:spPr>
          <a:xfrm>
            <a:off x="1087747" y="2359494"/>
            <a:ext cx="4143300" cy="15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1100"/>
            </a:lvl2pPr>
            <a:lvl3pPr marL="1371600" lvl="2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marL="1828800" lvl="3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4pPr>
            <a:lvl5pPr marL="2286000" lvl="4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5pPr>
            <a:lvl6pPr marL="2743200" lvl="5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6pPr>
            <a:lvl7pPr marL="3200400" lvl="6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7pPr>
            <a:lvl8pPr marL="3657600" lvl="7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8pPr>
            <a:lvl9pPr marL="4114800" lvl="8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dt" idx="10"/>
          </p:nvPr>
        </p:nvSpPr>
        <p:spPr>
          <a:xfrm>
            <a:off x="1085536" y="4102392"/>
            <a:ext cx="41454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ftr" idx="11"/>
          </p:nvPr>
        </p:nvSpPr>
        <p:spPr>
          <a:xfrm>
            <a:off x="1085536" y="238980"/>
            <a:ext cx="4155900" cy="2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81" name="Google Shape;81;p10"/>
          <p:cNvCxnSpPr/>
          <p:nvPr/>
        </p:nvCxnSpPr>
        <p:spPr>
          <a:xfrm>
            <a:off x="1085536" y="2357704"/>
            <a:ext cx="414540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514607"/>
            <a:ext cx="9144000" cy="3079500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14">
            <a:alphaModFix/>
          </a:blip>
          <a:srcRect t="1538" b="-1538"/>
          <a:stretch/>
        </p:blipFill>
        <p:spPr>
          <a:xfrm>
            <a:off x="0" y="4594860"/>
            <a:ext cx="9144000" cy="557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1088684" y="603389"/>
            <a:ext cx="7202400" cy="7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1088684" y="1511799"/>
            <a:ext cx="7202400" cy="25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23850" algn="l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048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98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5665604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100"/>
              <a:buNone/>
              <a:defRPr sz="8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1088684" y="246980"/>
            <a:ext cx="44541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8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3" name="Google Shape;13;p1"/>
          <p:cNvCxnSpPr/>
          <p:nvPr/>
        </p:nvCxnSpPr>
        <p:spPr>
          <a:xfrm>
            <a:off x="0" y="4596310"/>
            <a:ext cx="9144000" cy="0"/>
          </a:xfrm>
          <a:prstGeom prst="straightConnector1">
            <a:avLst/>
          </a:prstGeom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/>
          <p:cNvSpPr txBox="1">
            <a:spLocks noGrp="1"/>
          </p:cNvSpPr>
          <p:nvPr>
            <p:ph type="ctrTitle"/>
          </p:nvPr>
        </p:nvSpPr>
        <p:spPr>
          <a:xfrm>
            <a:off x="1813334" y="601724"/>
            <a:ext cx="6477900" cy="1906200"/>
          </a:xfrm>
          <a:prstGeom prst="rect">
            <a:avLst/>
          </a:prstGeom>
        </p:spPr>
        <p:txBody>
          <a:bodyPr spcFirstLastPara="1" wrap="square" lIns="68575" tIns="34275" rIns="68575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Selling or Buying a Lawn Care company</a:t>
            </a:r>
            <a:endParaRPr/>
          </a:p>
        </p:txBody>
      </p:sp>
      <p:sp>
        <p:nvSpPr>
          <p:cNvPr id="105" name="Google Shape;105;p14"/>
          <p:cNvSpPr txBox="1">
            <a:spLocks noGrp="1"/>
          </p:cNvSpPr>
          <p:nvPr>
            <p:ph type="subTitle" idx="1"/>
          </p:nvPr>
        </p:nvSpPr>
        <p:spPr>
          <a:xfrm>
            <a:off x="1813335" y="2648403"/>
            <a:ext cx="6477900" cy="733200"/>
          </a:xfrm>
          <a:prstGeom prst="rect">
            <a:avLst/>
          </a:prstGeom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605"/>
              <a:buNone/>
            </a:pPr>
            <a:r>
              <a:rPr lang="en-GB" sz="2070" dirty="0"/>
              <a:t>Tom Arnold			UKLCA Conference</a:t>
            </a:r>
            <a:endParaRPr sz="2070" dirty="0"/>
          </a:p>
          <a:p>
            <a:pPr marL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605"/>
              <a:buNone/>
            </a:pPr>
            <a:r>
              <a:rPr lang="en-GB" sz="2070" dirty="0"/>
              <a:t>CEO TopGrass			Jan 2023</a:t>
            </a:r>
            <a:endParaRPr sz="2070" dirty="0"/>
          </a:p>
          <a:p>
            <a:pPr marL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605"/>
              <a:buNone/>
            </a:pPr>
            <a:r>
              <a:rPr lang="en-GB" sz="2070" dirty="0"/>
              <a:t>Vice Chair UKLCA</a:t>
            </a:r>
            <a:endParaRPr sz="207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Employees can affect valuation</a:t>
            </a:r>
            <a:endParaRPr/>
          </a:p>
        </p:txBody>
      </p:sp>
      <p:sp>
        <p:nvSpPr>
          <p:cNvPr id="163" name="Google Shape;163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1600"/>
              <a:t>Management structure in place?</a:t>
            </a:r>
            <a:endParaRPr sz="160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1600"/>
              <a:t>Employee loyalty?</a:t>
            </a:r>
            <a:endParaRPr sz="160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1600"/>
              <a:t>How well trained?</a:t>
            </a:r>
            <a:endParaRPr sz="160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1600"/>
              <a:t>How well do they know customers?</a:t>
            </a:r>
            <a:endParaRPr sz="160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1600"/>
              <a:t>Do they have non-compete contracts signed?</a:t>
            </a:r>
            <a:endParaRPr sz="160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1600"/>
              <a:t>Culture of team</a:t>
            </a:r>
            <a:endParaRPr sz="160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1600"/>
              <a:t>Attitude of individuals (can they change?)</a:t>
            </a:r>
            <a:endParaRPr sz="1600"/>
          </a:p>
        </p:txBody>
      </p:sp>
      <p:pic>
        <p:nvPicPr>
          <p:cNvPr id="164" name="Google Shape;16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4950" y="0"/>
            <a:ext cx="1119776" cy="1119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Income valuation</a:t>
            </a:r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30200" algn="l" rtl="0"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-GB" sz="1600" dirty="0"/>
              <a:t>Is income re-occurring or one off? e.g. turfing </a:t>
            </a:r>
            <a:endParaRPr sz="1600" dirty="0"/>
          </a:p>
          <a:p>
            <a:pPr marL="457200" lvl="0" indent="-330200" algn="l" rtl="0"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-GB" sz="1600" dirty="0"/>
              <a:t>A lower valuation applies to one-off work </a:t>
            </a:r>
            <a:endParaRPr sz="1600" dirty="0"/>
          </a:p>
          <a:p>
            <a:pPr marL="457200" lvl="0" indent="-330200" algn="l" rtl="0"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-GB" sz="1600" dirty="0"/>
              <a:t>Any contracts?</a:t>
            </a:r>
            <a:endParaRPr sz="1600" dirty="0"/>
          </a:p>
          <a:p>
            <a:pPr marL="457200" lvl="0" indent="-330200" algn="l" rtl="0"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-GB" sz="1600" dirty="0"/>
              <a:t>Treatments/renovations/other? Can the income be auto-renewed?</a:t>
            </a:r>
            <a:endParaRPr sz="1600" dirty="0"/>
          </a:p>
          <a:p>
            <a:pPr marL="457200" lvl="0" indent="-330200" algn="l" rtl="0"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-GB" sz="1600" dirty="0"/>
              <a:t>Residential or commercial?</a:t>
            </a:r>
            <a:endParaRPr sz="1600" dirty="0"/>
          </a:p>
          <a:p>
            <a:pPr marL="457200" lvl="0" indent="-330200" algn="l" rtl="0"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-GB" sz="1600" dirty="0"/>
              <a:t>Any work sub-contracted?</a:t>
            </a:r>
            <a:endParaRPr sz="1600" dirty="0"/>
          </a:p>
          <a:p>
            <a:pPr marL="457200" lvl="0" indent="-330200" algn="l" rtl="0"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-GB" sz="1600" dirty="0"/>
              <a:t>Are you buying customers or business?</a:t>
            </a:r>
            <a:endParaRPr sz="1600" dirty="0"/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4950" y="0"/>
            <a:ext cx="1119776" cy="1119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Other factors affecting value</a:t>
            </a:r>
            <a:endParaRPr/>
          </a:p>
        </p:txBody>
      </p:sp>
      <p:sp>
        <p:nvSpPr>
          <p:cNvPr id="177" name="Google Shape;17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Company size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Terms of agreement - longer terms usually better for value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Will the seller help with integration?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Will the seller be employed/involved for a year or more?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What software is used?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Cancellations - do not want to pay for customers that immediately cancel</a:t>
            </a:r>
            <a:endParaRPr/>
          </a:p>
        </p:txBody>
      </p:sp>
      <p:pic>
        <p:nvPicPr>
          <p:cNvPr id="178" name="Google Shape;17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4950" y="0"/>
            <a:ext cx="1119776" cy="1119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Transition is critical</a:t>
            </a:r>
            <a:endParaRPr/>
          </a:p>
        </p:txBody>
      </p:sp>
      <p:sp>
        <p:nvSpPr>
          <p:cNvPr id="184" name="Google Shape;184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 dirty="0"/>
              <a:t>Moving customers from one business to another gives them lots of excuses to leave </a:t>
            </a:r>
            <a:endParaRPr dirty="0"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 dirty="0"/>
              <a:t>Change of business name</a:t>
            </a:r>
            <a:endParaRPr dirty="0"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 dirty="0"/>
              <a:t>Change of banking details</a:t>
            </a:r>
            <a:endParaRPr dirty="0"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 dirty="0"/>
              <a:t>Change of owner</a:t>
            </a:r>
            <a:endParaRPr dirty="0"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 dirty="0"/>
              <a:t>Change of technician</a:t>
            </a:r>
            <a:endParaRPr dirty="0"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 dirty="0"/>
              <a:t>Change of programme</a:t>
            </a:r>
            <a:endParaRPr dirty="0"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 dirty="0"/>
              <a:t>Change of office staff</a:t>
            </a:r>
            <a:endParaRPr dirty="0"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 dirty="0"/>
              <a:t>Many acquisitions will only retain 50% of the customers after 2 years</a:t>
            </a:r>
            <a:endParaRPr dirty="0"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 dirty="0"/>
              <a:t>Very important to “smooth” the transition as much as possible</a:t>
            </a:r>
            <a:endParaRPr dirty="0"/>
          </a:p>
        </p:txBody>
      </p:sp>
      <p:pic>
        <p:nvPicPr>
          <p:cNvPr id="185" name="Google Shape;18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9742" y="155138"/>
            <a:ext cx="1168227" cy="1152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7"/>
          <p:cNvSpPr txBox="1">
            <a:spLocks noGrp="1"/>
          </p:cNvSpPr>
          <p:nvPr>
            <p:ph type="title"/>
          </p:nvPr>
        </p:nvSpPr>
        <p:spPr>
          <a:xfrm>
            <a:off x="311700" y="205300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If selling, preparation is key!</a:t>
            </a:r>
            <a:endParaRPr/>
          </a:p>
        </p:txBody>
      </p:sp>
      <p:sp>
        <p:nvSpPr>
          <p:cNvPr id="191" name="Google Shape;191;p27"/>
          <p:cNvSpPr txBox="1">
            <a:spLocks noGrp="1"/>
          </p:cNvSpPr>
          <p:nvPr>
            <p:ph type="body" idx="1"/>
          </p:nvPr>
        </p:nvSpPr>
        <p:spPr>
          <a:xfrm>
            <a:off x="311700" y="645600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07181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38"/>
              <a:buChar char="•"/>
            </a:pPr>
            <a:r>
              <a:rPr lang="en-GB" sz="1237" dirty="0"/>
              <a:t>Get your business in good order</a:t>
            </a:r>
            <a:endParaRPr sz="1237" dirty="0"/>
          </a:p>
          <a:p>
            <a:pPr marL="457200" lvl="0" indent="-307181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38"/>
              <a:buChar char="•"/>
            </a:pPr>
            <a:r>
              <a:rPr lang="en-GB" sz="1237" dirty="0"/>
              <a:t>“Paperwork”</a:t>
            </a:r>
            <a:endParaRPr sz="1237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Good customer management software </a:t>
            </a:r>
            <a:r>
              <a:rPr lang="en-GB" sz="1175" dirty="0" err="1"/>
              <a:t>eg</a:t>
            </a:r>
            <a:r>
              <a:rPr lang="en-GB" sz="1175" dirty="0"/>
              <a:t> Real Green, CDM</a:t>
            </a:r>
            <a:endParaRPr sz="1175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Up to date and clear accounts</a:t>
            </a:r>
            <a:endParaRPr sz="1175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Good accounting software</a:t>
            </a:r>
            <a:endParaRPr sz="1175" dirty="0"/>
          </a:p>
          <a:p>
            <a:pPr marL="457200" lvl="0" indent="-307181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38"/>
              <a:buChar char="•"/>
            </a:pPr>
            <a:r>
              <a:rPr lang="en-GB" sz="1237" dirty="0"/>
              <a:t>Employees</a:t>
            </a:r>
            <a:endParaRPr sz="1237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Clear contracts of employment and terms/conditions, including anti-compete clauses</a:t>
            </a:r>
            <a:endParaRPr sz="1175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Records of absence etc</a:t>
            </a:r>
            <a:endParaRPr sz="1175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Medical records/Disciplinary records</a:t>
            </a:r>
            <a:endParaRPr sz="1175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Perks, bonus’, commission</a:t>
            </a:r>
            <a:endParaRPr sz="1175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How they were managed - </a:t>
            </a:r>
            <a:r>
              <a:rPr lang="en-GB" sz="1175" dirty="0" err="1"/>
              <a:t>eg</a:t>
            </a:r>
            <a:r>
              <a:rPr lang="en-GB" sz="1175" dirty="0"/>
              <a:t> could they go home when they finished their jobs?</a:t>
            </a:r>
            <a:endParaRPr sz="1175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Basically a full employment history</a:t>
            </a:r>
            <a:endParaRPr sz="1175" dirty="0"/>
          </a:p>
          <a:p>
            <a:pPr marL="457200" lvl="0" indent="-307181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38"/>
              <a:buChar char="•"/>
            </a:pPr>
            <a:r>
              <a:rPr lang="en-GB" sz="1237" dirty="0"/>
              <a:t>Clear management structure</a:t>
            </a:r>
            <a:endParaRPr sz="1237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Can the business run without the owner</a:t>
            </a:r>
            <a:endParaRPr sz="1175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Clear lines of responsibility and delegation</a:t>
            </a:r>
            <a:endParaRPr sz="1175" dirty="0"/>
          </a:p>
          <a:p>
            <a:pPr marL="914400" lvl="1" indent="-3032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75"/>
              <a:buChar char="•"/>
            </a:pPr>
            <a:r>
              <a:rPr lang="en-GB" sz="1175" dirty="0"/>
              <a:t>Culture change can be “painful” for employees joining the buyer’s company</a:t>
            </a:r>
            <a:endParaRPr sz="117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1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1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1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1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1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8"/>
          <p:cNvSpPr txBox="1">
            <a:spLocks noGrp="1"/>
          </p:cNvSpPr>
          <p:nvPr>
            <p:ph type="title"/>
          </p:nvPr>
        </p:nvSpPr>
        <p:spPr>
          <a:xfrm>
            <a:off x="311700" y="20527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Agreements</a:t>
            </a:r>
            <a:endParaRPr/>
          </a:p>
        </p:txBody>
      </p:sp>
      <p:sp>
        <p:nvSpPr>
          <p:cNvPr id="197" name="Google Shape;197;p28"/>
          <p:cNvSpPr txBox="1">
            <a:spLocks noGrp="1"/>
          </p:cNvSpPr>
          <p:nvPr>
            <p:ph type="body" idx="1"/>
          </p:nvPr>
        </p:nvSpPr>
        <p:spPr>
          <a:xfrm>
            <a:off x="311700" y="7165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fontScale="92500" lnSpcReduction="10000"/>
          </a:bodyPr>
          <a:lstStyle/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Need a confidentiality agreement - this protects both sides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Need a sale agreement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Is it a sale of customers?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Is it a sale of the limited company?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Are employees transferring?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Within agreement you will need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No grey areas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Non-compete terms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Clear terms of payment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Clear terms of any funds held back</a:t>
            </a:r>
            <a:endParaRPr/>
          </a:p>
          <a:p>
            <a:pPr marL="177800" lvl="0" indent="-1714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      Do you need a solicitor???</a:t>
            </a:r>
            <a:endParaRPr/>
          </a:p>
        </p:txBody>
      </p:sp>
      <p:pic>
        <p:nvPicPr>
          <p:cNvPr id="198" name="Google Shape;19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24525" y="0"/>
            <a:ext cx="1772374" cy="177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Due diligence important</a:t>
            </a:r>
            <a:endParaRPr/>
          </a:p>
        </p:txBody>
      </p:sp>
      <p:sp>
        <p:nvSpPr>
          <p:cNvPr id="204" name="Google Shape;204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lnSpcReduction="10000"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Detailed review of financials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Review of customer details and locations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Review of pricing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VAT registration or not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Call sample of customers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Look at service calls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Look at reviews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Look at cancels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Look at culture of employees</a:t>
            </a:r>
            <a:endParaRPr/>
          </a:p>
        </p:txBody>
      </p:sp>
      <p:pic>
        <p:nvPicPr>
          <p:cNvPr id="205" name="Google Shape;20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73175" y="158625"/>
            <a:ext cx="1136325" cy="114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Company size affects valuation - a very rough guide!</a:t>
            </a:r>
            <a:endParaRPr/>
          </a:p>
        </p:txBody>
      </p:sp>
      <p:sp>
        <p:nvSpPr>
          <p:cNvPr id="211" name="Google Shape;211;p30"/>
          <p:cNvSpPr txBox="1">
            <a:spLocks noGrp="1"/>
          </p:cNvSpPr>
          <p:nvPr>
            <p:ph type="body" idx="1"/>
          </p:nvPr>
        </p:nvSpPr>
        <p:spPr>
          <a:xfrm>
            <a:off x="388000" y="11197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u="sng" dirty="0"/>
              <a:t>Turnover			Value as a %</a:t>
            </a:r>
            <a:endParaRPr u="sng" dirty="0"/>
          </a:p>
          <a:p>
            <a:pPr marL="1828800" lvl="0" indent="45720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dirty="0"/>
              <a:t>&lt; £150K			30 to 40%	</a:t>
            </a:r>
            <a:endParaRPr dirty="0"/>
          </a:p>
          <a:p>
            <a:pPr marL="1828800" lvl="0" indent="45720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dirty="0"/>
              <a:t>£150K to £1MK			40 to 90%</a:t>
            </a:r>
            <a:endParaRPr dirty="0"/>
          </a:p>
          <a:p>
            <a:pPr marL="1828800" lvl="0" indent="45720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dirty="0"/>
              <a:t>£1MK plus			90 to 100%</a:t>
            </a:r>
            <a:endParaRPr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dirty="0"/>
              <a:t>NB 	1. Assets not included</a:t>
            </a: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dirty="0"/>
              <a:t>	2. Many factors can affect this</a:t>
            </a:r>
            <a:endParaRPr dirty="0"/>
          </a:p>
          <a:p>
            <a:pPr marL="0" lvl="0" indent="45720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dirty="0"/>
              <a:t>	3. For smaller companies you may well choose to value per customer (i.e. the goodwill) and pay 	for the customers that do transition across</a:t>
            </a:r>
            <a:endParaRPr dirty="0"/>
          </a:p>
          <a:p>
            <a:pPr marL="0" lvl="0" indent="45720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dirty="0"/>
              <a:t>	4. For larger, more sustainable businesses you are more likely to value on profitability/turnover</a:t>
            </a:r>
            <a:endParaRPr dirty="0"/>
          </a:p>
        </p:txBody>
      </p:sp>
      <p:pic>
        <p:nvPicPr>
          <p:cNvPr id="212" name="Google Shape;21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4950" y="0"/>
            <a:ext cx="1119776" cy="1119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Where to advertise your business?</a:t>
            </a:r>
            <a:endParaRPr/>
          </a:p>
        </p:txBody>
      </p:sp>
      <p:sp>
        <p:nvSpPr>
          <p:cNvPr id="218" name="Google Shape;218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Network, network, network - personal contact is best. 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Be a member of the UKLCA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Approach potentially interested companies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You could use business brokers/online traders - questionable targeting???</a:t>
            </a:r>
            <a:endParaRPr/>
          </a:p>
        </p:txBody>
      </p:sp>
      <p:pic>
        <p:nvPicPr>
          <p:cNvPr id="219" name="Google Shape;219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1300" y="148900"/>
            <a:ext cx="1373750" cy="116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Most important factor in any sale/purchase…</a:t>
            </a:r>
            <a:endParaRPr/>
          </a:p>
        </p:txBody>
      </p:sp>
      <p:sp>
        <p:nvSpPr>
          <p:cNvPr id="225" name="Google Shape;225;p32"/>
          <p:cNvSpPr txBox="1">
            <a:spLocks noGrp="1"/>
          </p:cNvSpPr>
          <p:nvPr>
            <p:ph type="body" idx="1"/>
          </p:nvPr>
        </p:nvSpPr>
        <p:spPr>
          <a:xfrm>
            <a:off x="311700" y="959187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 fontScale="70000" lnSpcReduction="20000"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15000" b="1" dirty="0"/>
              <a:t>Trust</a:t>
            </a:r>
            <a:endParaRPr sz="15000" b="1" dirty="0"/>
          </a:p>
          <a:p>
            <a:pPr marL="457200" lvl="0" indent="-311943" algn="l" rtl="0">
              <a:spcBef>
                <a:spcPts val="800"/>
              </a:spcBef>
              <a:spcAft>
                <a:spcPts val="0"/>
              </a:spcAft>
              <a:buSzPct val="100000"/>
              <a:buChar char="•"/>
            </a:pPr>
            <a:r>
              <a:rPr lang="en-GB" sz="2100" dirty="0"/>
              <a:t>Build a relationship</a:t>
            </a:r>
            <a:endParaRPr sz="2100" dirty="0"/>
          </a:p>
          <a:p>
            <a:pPr marL="457200" lvl="0" indent="-311943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GB" sz="2100" dirty="0"/>
              <a:t>Get to know who you are buying from/selling to</a:t>
            </a:r>
            <a:endParaRPr sz="2100" dirty="0"/>
          </a:p>
          <a:p>
            <a:pPr marL="457200" lvl="0" indent="-311943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GB" sz="2100" dirty="0"/>
              <a:t>Have several meetings to understand the business at their home/premises</a:t>
            </a:r>
            <a:endParaRPr sz="2100" dirty="0"/>
          </a:p>
          <a:p>
            <a:pPr marL="457200" lvl="0" indent="-311943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GB" sz="2100" dirty="0"/>
              <a:t>Get to know their life and family values </a:t>
            </a:r>
            <a:endParaRPr sz="2100" dirty="0"/>
          </a:p>
          <a:p>
            <a:pPr marL="457200" lvl="0" indent="-311943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GB" sz="2100" dirty="0"/>
              <a:t>Talk about their families/hobbies</a:t>
            </a:r>
            <a:endParaRPr sz="2100" dirty="0"/>
          </a:p>
          <a:p>
            <a:pPr marL="457200" lvl="0" indent="-311943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GB" sz="2100" dirty="0"/>
              <a:t>Understand what they want from the sale/purchase</a:t>
            </a:r>
            <a:endParaRPr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Selling or Buying a Lawn Care Company</a:t>
            </a:r>
            <a:endParaRPr/>
          </a:p>
        </p:txBody>
      </p:sp>
      <p:sp>
        <p:nvSpPr>
          <p:cNvPr id="111" name="Google Shape;11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lnSpcReduction="10000"/>
          </a:bodyPr>
          <a:lstStyle/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Vevox questions below: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How many company owners interested in selling in next 10 years?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How many company owners interested in buying in next 10 years?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This presentation is based on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Sharing my experiences of buying companies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Sharing some knowledge from the USA where buying and selling lawn care companies is commonplace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All information in this presentation is gleaned from experience and discussions. There are NO guarantees that your experience will be similar or that the financial numbers discussed will be achieved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A business is only worth what someone will pay for it!!!</a:t>
            </a:r>
            <a:endParaRPr/>
          </a:p>
        </p:txBody>
      </p:sp>
      <p:pic>
        <p:nvPicPr>
          <p:cNvPr id="112" name="Google Shape;11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3250" y="35900"/>
            <a:ext cx="1390950" cy="139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Some thoughts to leave you with…</a:t>
            </a:r>
            <a:endParaRPr/>
          </a:p>
        </p:txBody>
      </p:sp>
      <p:sp>
        <p:nvSpPr>
          <p:cNvPr id="231" name="Google Shape;231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It takes time to buy/sell a business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Prepare your business well for selling/buying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Understand what affects value 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A business is only worth what someone will pay for it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You have to find a buyer/seller</a:t>
            </a:r>
            <a:endParaRPr/>
          </a:p>
        </p:txBody>
      </p:sp>
      <p:pic>
        <p:nvPicPr>
          <p:cNvPr id="232" name="Google Shape;23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5675" y="-7"/>
            <a:ext cx="2170325" cy="157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/>
              <a:t>Q and A</a:t>
            </a:r>
            <a:endParaRPr sz="4000" dirty="0"/>
          </a:p>
        </p:txBody>
      </p:sp>
      <p:sp>
        <p:nvSpPr>
          <p:cNvPr id="238" name="Google Shape;238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dirty="0"/>
              <a:t>If you have bought or sold a lawn care business, please share your experiences here with any guidance you can offer.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USA Acquisition activity</a:t>
            </a:r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 dirty="0"/>
              <a:t>USA is No 1 Lawn Care market in the world</a:t>
            </a:r>
            <a:endParaRPr dirty="0"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 dirty="0"/>
              <a:t>Made up of thousands of lawn care companies compared to the hundreds in the UK</a:t>
            </a:r>
            <a:endParaRPr dirty="0"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 dirty="0"/>
              <a:t>USA Lawn Care market is very active in buying and selling companies</a:t>
            </a:r>
            <a:endParaRPr dirty="0"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 dirty="0" err="1"/>
              <a:t>Trugreen</a:t>
            </a:r>
            <a:r>
              <a:rPr lang="en-GB" dirty="0"/>
              <a:t> now reached $1.4billion turnover, mostly by acquisition</a:t>
            </a:r>
            <a:endParaRPr dirty="0"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 dirty="0"/>
              <a:t>Joe </a:t>
            </a:r>
            <a:r>
              <a:rPr lang="en-GB" dirty="0" err="1"/>
              <a:t>Kucik</a:t>
            </a:r>
            <a:r>
              <a:rPr lang="en-GB" dirty="0"/>
              <a:t>(former owner of Real Green software) is leading a consortium (</a:t>
            </a:r>
            <a:r>
              <a:rPr lang="en-GB" dirty="0" err="1"/>
              <a:t>Experigreen</a:t>
            </a:r>
            <a:r>
              <a:rPr lang="en-GB" dirty="0"/>
              <a:t>)</a:t>
            </a:r>
            <a:endParaRPr dirty="0"/>
          </a:p>
          <a:p>
            <a:pPr marL="1371600" lvl="2" indent="-304800" algn="l" rtl="0">
              <a:spcBef>
                <a:spcPts val="400"/>
              </a:spcBef>
              <a:spcAft>
                <a:spcPts val="0"/>
              </a:spcAft>
              <a:buSzPts val="1200"/>
              <a:buChar char="•"/>
            </a:pPr>
            <a:r>
              <a:rPr lang="en-GB" dirty="0"/>
              <a:t>Purchased 13 companies in 18 months</a:t>
            </a:r>
            <a:endParaRPr dirty="0"/>
          </a:p>
          <a:p>
            <a:pPr marL="1371600" lvl="2" indent="-304800" algn="l" rtl="0">
              <a:spcBef>
                <a:spcPts val="400"/>
              </a:spcBef>
              <a:spcAft>
                <a:spcPts val="0"/>
              </a:spcAft>
              <a:buSzPts val="1200"/>
              <a:buChar char="•"/>
            </a:pPr>
            <a:r>
              <a:rPr lang="en-GB" dirty="0"/>
              <a:t>Estimated combined turnover of $30 to $40 Million</a:t>
            </a:r>
            <a:endParaRPr dirty="0"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 dirty="0"/>
              <a:t>We do not have the same dynamics in the UK at the moment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>
            <a:spLocks noGrp="1"/>
          </p:cNvSpPr>
          <p:nvPr>
            <p:ph type="title"/>
          </p:nvPr>
        </p:nvSpPr>
        <p:spPr>
          <a:xfrm>
            <a:off x="311700" y="27067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UK Lawn Care Acquisition activity in recent years</a:t>
            </a:r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body" idx="1"/>
          </p:nvPr>
        </p:nvSpPr>
        <p:spPr>
          <a:xfrm>
            <a:off x="311700" y="94542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27660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SzPts val="1560"/>
              <a:buChar char="•"/>
            </a:pPr>
            <a:r>
              <a:rPr lang="en-GB" sz="1560"/>
              <a:t>Joe’s Lawn Care </a:t>
            </a:r>
            <a:endParaRPr sz="1560"/>
          </a:p>
          <a:p>
            <a:pPr marL="914400" lvl="1" indent="-30988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</a:pPr>
            <a:r>
              <a:rPr lang="en-GB" sz="1280"/>
              <a:t>2016 Lawn Care Plus, Northants</a:t>
            </a:r>
            <a:endParaRPr sz="1280"/>
          </a:p>
          <a:p>
            <a:pPr marL="914400" lvl="1" indent="-30988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</a:pPr>
            <a:r>
              <a:rPr lang="en-GB" sz="1280"/>
              <a:t>2017 Great Grass Norfolk</a:t>
            </a:r>
            <a:endParaRPr sz="1280"/>
          </a:p>
          <a:p>
            <a:pPr marL="914400" lvl="1" indent="-30988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</a:pPr>
            <a:r>
              <a:rPr lang="en-GB" sz="1280"/>
              <a:t>2018 Midlands Lawn Care, Leics</a:t>
            </a:r>
            <a:endParaRPr sz="1280"/>
          </a:p>
          <a:p>
            <a:pPr marL="914400" lvl="1" indent="-30988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</a:pPr>
            <a:r>
              <a:rPr lang="en-GB" sz="1280"/>
              <a:t>2019 Pro Lawn Care, Cambs</a:t>
            </a:r>
            <a:endParaRPr sz="1280"/>
          </a:p>
          <a:p>
            <a:pPr marL="457200" lvl="0" indent="-327660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SzPts val="1560"/>
              <a:buChar char="•"/>
            </a:pPr>
            <a:r>
              <a:rPr lang="en-GB" sz="1560"/>
              <a:t>Lawntech</a:t>
            </a:r>
            <a:endParaRPr sz="1560"/>
          </a:p>
          <a:p>
            <a:pPr marL="914400" lvl="1" indent="-30988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</a:pPr>
            <a:r>
              <a:rPr lang="en-GB" sz="1280"/>
              <a:t>2010 Lawn Ranger, Dorset</a:t>
            </a:r>
            <a:endParaRPr sz="1280"/>
          </a:p>
          <a:p>
            <a:pPr marL="914400" lvl="1" indent="-30988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</a:pPr>
            <a:r>
              <a:rPr lang="en-GB" sz="1280"/>
              <a:t>2014 Weedman, Dorset</a:t>
            </a:r>
            <a:endParaRPr sz="1280"/>
          </a:p>
          <a:p>
            <a:pPr marL="914400" lvl="1" indent="-30988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</a:pPr>
            <a:r>
              <a:rPr lang="en-GB" sz="1280"/>
              <a:t>2019 Lovable Lawns, Dorset</a:t>
            </a:r>
            <a:endParaRPr sz="1280"/>
          </a:p>
          <a:p>
            <a:pPr marL="914400" lvl="1" indent="-30988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</a:pPr>
            <a:r>
              <a:rPr lang="en-GB" sz="1280"/>
              <a:t>2020 So Green, Hampshire</a:t>
            </a:r>
            <a:endParaRPr sz="1280"/>
          </a:p>
          <a:p>
            <a:pPr marL="457200" lvl="0" indent="-327660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SzPts val="1560"/>
              <a:buChar char="•"/>
            </a:pPr>
            <a:r>
              <a:rPr lang="en-GB" sz="1560"/>
              <a:t>Apeiron Lawn Care</a:t>
            </a:r>
            <a:endParaRPr sz="1560"/>
          </a:p>
          <a:p>
            <a:pPr marL="863600" lvl="2" indent="-181609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60"/>
              <a:buChar char="•"/>
            </a:pPr>
            <a:r>
              <a:rPr lang="en-GB" sz="1260"/>
              <a:t>  2021 Pro Lawns Elite, Norfolk</a:t>
            </a:r>
            <a:endParaRPr sz="156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>
            <a:off x="311700" y="91272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34010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SzPts val="1660"/>
              <a:buChar char="•"/>
            </a:pPr>
            <a:r>
              <a:rPr lang="en-GB" sz="1660" dirty="0" err="1"/>
              <a:t>Shrekfeet</a:t>
            </a:r>
            <a:endParaRPr sz="1660" dirty="0"/>
          </a:p>
          <a:p>
            <a:pPr marL="914400" lvl="1" indent="-31623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380"/>
              <a:buChar char="•"/>
            </a:pPr>
            <a:r>
              <a:rPr lang="en-GB" sz="1380" dirty="0"/>
              <a:t>2022 </a:t>
            </a:r>
            <a:r>
              <a:rPr lang="en-GB" sz="1380" dirty="0" err="1"/>
              <a:t>Lawnrite</a:t>
            </a:r>
            <a:r>
              <a:rPr lang="en-GB" sz="1380" dirty="0"/>
              <a:t>, Sussex</a:t>
            </a:r>
            <a:endParaRPr sz="1380" dirty="0"/>
          </a:p>
          <a:p>
            <a:pPr marL="457200" lvl="0" indent="-334010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SzPts val="1660"/>
              <a:buChar char="•"/>
            </a:pPr>
            <a:r>
              <a:rPr lang="en-GB" sz="1660" dirty="0"/>
              <a:t>TopGrass </a:t>
            </a:r>
            <a:endParaRPr sz="1660" dirty="0"/>
          </a:p>
          <a:p>
            <a:pPr marL="914400" lvl="1" indent="-31623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380"/>
              <a:buChar char="•"/>
            </a:pPr>
            <a:r>
              <a:rPr lang="en-GB" sz="1380" dirty="0"/>
              <a:t>2013 Beautiful Lawns, Cotswolds</a:t>
            </a:r>
            <a:endParaRPr sz="1380" dirty="0"/>
          </a:p>
          <a:p>
            <a:pPr marL="914400" lvl="1" indent="-31623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380"/>
              <a:buChar char="•"/>
            </a:pPr>
            <a:r>
              <a:rPr lang="en-GB" sz="1380" dirty="0"/>
              <a:t>2016 Top Grass East </a:t>
            </a:r>
            <a:r>
              <a:rPr lang="en-GB" sz="1380" dirty="0" err="1"/>
              <a:t>Mids</a:t>
            </a:r>
            <a:r>
              <a:rPr lang="en-GB" sz="1380" dirty="0"/>
              <a:t> franchise, Notts</a:t>
            </a:r>
            <a:endParaRPr sz="1380" dirty="0"/>
          </a:p>
          <a:p>
            <a:pPr marL="914400" lvl="1" indent="-31623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380"/>
              <a:buChar char="•"/>
            </a:pPr>
            <a:r>
              <a:rPr lang="en-GB" sz="1380" dirty="0"/>
              <a:t>2022 Trim and Treat, Essex</a:t>
            </a:r>
            <a:endParaRPr sz="1380" dirty="0"/>
          </a:p>
          <a:p>
            <a:pPr marL="914400" lvl="1" indent="-316230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SzPts val="1380"/>
              <a:buChar char="•"/>
            </a:pPr>
            <a:r>
              <a:rPr lang="en-GB" sz="1380" dirty="0"/>
              <a:t>2023 </a:t>
            </a:r>
            <a:r>
              <a:rPr lang="en-GB" sz="1380" dirty="0" err="1"/>
              <a:t>Greenstripe</a:t>
            </a:r>
            <a:r>
              <a:rPr lang="en-GB" sz="1380" dirty="0"/>
              <a:t>, Bucks</a:t>
            </a:r>
            <a:endParaRPr sz="1380" dirty="0"/>
          </a:p>
          <a:p>
            <a:pPr marL="457200" lvl="0" indent="-334010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SzPts val="1660"/>
              <a:buChar char="•"/>
            </a:pPr>
            <a:r>
              <a:rPr lang="en-GB" sz="1660" dirty="0"/>
              <a:t>Greensleeves (108 franchisees) acquired by Neighbourly (</a:t>
            </a:r>
            <a:r>
              <a:rPr lang="en-GB" sz="1660" dirty="0" err="1"/>
              <a:t>Neighborly</a:t>
            </a:r>
            <a:r>
              <a:rPr lang="en-GB" sz="1660" dirty="0"/>
              <a:t>), a US based company in October 2022 - BIGGEST EVER LAWN CARE ACQUISITION IN THE UK</a:t>
            </a:r>
            <a:endParaRPr sz="1660" dirty="0"/>
          </a:p>
          <a:p>
            <a:pPr marL="457200" lvl="0" indent="-334010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SzPts val="1660"/>
              <a:buChar char="•"/>
            </a:pPr>
            <a:r>
              <a:rPr lang="en-GB" sz="1660" dirty="0"/>
              <a:t>Greenthumb (200 plus franchisees) future???</a:t>
            </a:r>
            <a:endParaRPr sz="1700" dirty="0"/>
          </a:p>
        </p:txBody>
      </p:sp>
      <p:sp>
        <p:nvSpPr>
          <p:cNvPr id="130" name="Google Shape;130;p18"/>
          <p:cNvSpPr txBox="1">
            <a:spLocks noGrp="1"/>
          </p:cNvSpPr>
          <p:nvPr>
            <p:ph type="title"/>
          </p:nvPr>
        </p:nvSpPr>
        <p:spPr>
          <a:xfrm>
            <a:off x="311700" y="27067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UK Lawn Care Acquisition activity in recent years (2)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>
            <a:spLocks noGrp="1"/>
          </p:cNvSpPr>
          <p:nvPr>
            <p:ph type="title"/>
          </p:nvPr>
        </p:nvSpPr>
        <p:spPr>
          <a:xfrm>
            <a:off x="311700" y="27067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Buying or selling - it should be a Strategic Aim</a:t>
            </a:r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302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-GB" sz="1600"/>
              <a:t>People sell or exit for many reasons</a:t>
            </a:r>
            <a:endParaRPr sz="1600"/>
          </a:p>
          <a:p>
            <a:pPr marL="914400" lvl="1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</a:pPr>
            <a:r>
              <a:rPr lang="en-GB" sz="1500"/>
              <a:t>Age/retirement</a:t>
            </a:r>
            <a:endParaRPr sz="1500"/>
          </a:p>
          <a:p>
            <a:pPr marL="914400" lvl="1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</a:pPr>
            <a:r>
              <a:rPr lang="en-GB" sz="1500"/>
              <a:t>Lifestyle choice</a:t>
            </a:r>
            <a:endParaRPr sz="1500"/>
          </a:p>
          <a:p>
            <a:pPr marL="914400" lvl="1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</a:pPr>
            <a:r>
              <a:rPr lang="en-GB" sz="1500"/>
              <a:t>Change of career</a:t>
            </a:r>
            <a:endParaRPr sz="1500"/>
          </a:p>
          <a:p>
            <a:pPr marL="914400" lvl="1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</a:pPr>
            <a:r>
              <a:rPr lang="en-GB" sz="1500"/>
              <a:t>Market conditions become tougher</a:t>
            </a:r>
            <a:endParaRPr sz="1500"/>
          </a:p>
          <a:p>
            <a:pPr marL="457200" lvl="0" indent="-3302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-GB" sz="1600"/>
              <a:t>Companies buy for</a:t>
            </a:r>
            <a:endParaRPr sz="1600"/>
          </a:p>
          <a:p>
            <a:pPr marL="914400" lvl="1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</a:pPr>
            <a:r>
              <a:rPr lang="en-GB" sz="1500"/>
              <a:t>A lower cost way of gaining customers</a:t>
            </a:r>
            <a:endParaRPr sz="1500"/>
          </a:p>
          <a:p>
            <a:pPr marL="914400" lvl="1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</a:pPr>
            <a:r>
              <a:rPr lang="en-GB" sz="1500"/>
              <a:t>A particular strategic aim eg new market sector, a new geographical area, to spread costs over greater turnover, etc</a:t>
            </a:r>
            <a:endParaRPr sz="1500"/>
          </a:p>
          <a:p>
            <a:pPr marL="914400" lvl="1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</a:pPr>
            <a:r>
              <a:rPr lang="en-GB" sz="1500"/>
              <a:t>As a path for rapid growth</a:t>
            </a:r>
            <a:endParaRPr sz="1500"/>
          </a:p>
          <a:p>
            <a:pPr marL="457200" lvl="0" indent="-3302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-GB" sz="1600"/>
              <a:t>It is a slow process and requires preparation by both parties</a:t>
            </a:r>
            <a:endParaRPr sz="1600"/>
          </a:p>
          <a:p>
            <a:pPr marL="914400" lvl="1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</a:pPr>
            <a:r>
              <a:rPr lang="en-GB" sz="1500"/>
              <a:t>This can easily take over 12 months!</a:t>
            </a:r>
            <a:endParaRPr sz="1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1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0"/>
          <p:cNvSpPr txBox="1">
            <a:spLocks noGrp="1"/>
          </p:cNvSpPr>
          <p:nvPr>
            <p:ph type="title"/>
          </p:nvPr>
        </p:nvSpPr>
        <p:spPr>
          <a:xfrm>
            <a:off x="311700" y="325150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Some questions to ask yourself if you are selling?</a:t>
            </a:r>
            <a:endParaRPr/>
          </a:p>
        </p:txBody>
      </p:sp>
      <p:sp>
        <p:nvSpPr>
          <p:cNvPr id="142" name="Google Shape;142;p20"/>
          <p:cNvSpPr txBox="1">
            <a:spLocks noGrp="1"/>
          </p:cNvSpPr>
          <p:nvPr>
            <p:ph type="body" idx="1"/>
          </p:nvPr>
        </p:nvSpPr>
        <p:spPr>
          <a:xfrm>
            <a:off x="311700" y="793772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2226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75"/>
              <a:buChar char="•"/>
            </a:pPr>
            <a:r>
              <a:rPr lang="en-GB" sz="1475" dirty="0"/>
              <a:t>When do you want to exit?</a:t>
            </a:r>
            <a:endParaRPr sz="1475" dirty="0"/>
          </a:p>
          <a:p>
            <a:pPr marL="457200" lvl="0" indent="-32226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75"/>
              <a:buChar char="•"/>
            </a:pPr>
            <a:r>
              <a:rPr lang="en-GB" sz="1475" dirty="0"/>
              <a:t>How are you going to exit - closure or sale or MBO or other?</a:t>
            </a:r>
            <a:endParaRPr sz="1475" dirty="0"/>
          </a:p>
          <a:p>
            <a:pPr marL="457200" lvl="0" indent="-32226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75"/>
              <a:buChar char="•"/>
            </a:pPr>
            <a:r>
              <a:rPr lang="en-GB" sz="1475" dirty="0"/>
              <a:t>Who are your potential buyers?</a:t>
            </a:r>
            <a:endParaRPr sz="1475" dirty="0"/>
          </a:p>
          <a:p>
            <a:pPr marL="457200" lvl="0" indent="-32226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75"/>
              <a:buChar char="•"/>
            </a:pPr>
            <a:r>
              <a:rPr lang="en-GB" sz="1475" dirty="0"/>
              <a:t>How are you going to value your business for sale?</a:t>
            </a:r>
            <a:endParaRPr sz="1475" dirty="0"/>
          </a:p>
          <a:p>
            <a:pPr marL="457200" lvl="0" indent="-32226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75"/>
              <a:buChar char="•"/>
            </a:pPr>
            <a:r>
              <a:rPr lang="en-GB" sz="1475" dirty="0"/>
              <a:t>What do you need to do to put your business in the best position for a sale?</a:t>
            </a:r>
            <a:endParaRPr sz="1475" dirty="0"/>
          </a:p>
          <a:p>
            <a:pPr marL="914400" lvl="1" indent="-31686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90"/>
              <a:buChar char="•"/>
            </a:pPr>
            <a:r>
              <a:rPr lang="en-GB" sz="1390" dirty="0"/>
              <a:t>People</a:t>
            </a:r>
            <a:endParaRPr sz="1390" dirty="0"/>
          </a:p>
          <a:p>
            <a:pPr marL="914400" lvl="1" indent="-31686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90"/>
              <a:buChar char="•"/>
            </a:pPr>
            <a:r>
              <a:rPr lang="en-GB" sz="1390" dirty="0"/>
              <a:t>Structure</a:t>
            </a:r>
            <a:endParaRPr sz="1390" dirty="0"/>
          </a:p>
          <a:p>
            <a:pPr marL="914400" lvl="1" indent="-31686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90"/>
              <a:buChar char="•"/>
            </a:pPr>
            <a:r>
              <a:rPr lang="en-GB" sz="1390" dirty="0"/>
              <a:t>Profitability</a:t>
            </a:r>
            <a:endParaRPr sz="1390" dirty="0"/>
          </a:p>
          <a:p>
            <a:pPr marL="914400" lvl="1" indent="-31686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90"/>
              <a:buChar char="•"/>
            </a:pPr>
            <a:r>
              <a:rPr lang="en-GB" sz="1390" dirty="0"/>
              <a:t>Software</a:t>
            </a:r>
            <a:endParaRPr sz="1390" dirty="0"/>
          </a:p>
          <a:p>
            <a:pPr marL="914400" lvl="1" indent="-31686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90"/>
              <a:buChar char="•"/>
            </a:pPr>
            <a:r>
              <a:rPr lang="en-GB" sz="1390" dirty="0"/>
              <a:t>VAT</a:t>
            </a:r>
            <a:endParaRPr sz="1390" dirty="0"/>
          </a:p>
          <a:p>
            <a:pPr marL="914400" lvl="1" indent="-31686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90"/>
              <a:buChar char="•"/>
            </a:pPr>
            <a:r>
              <a:rPr lang="en-GB" sz="1390" dirty="0"/>
              <a:t>Growth</a:t>
            </a:r>
            <a:endParaRPr sz="1390" dirty="0"/>
          </a:p>
          <a:p>
            <a:pPr marL="914400" lvl="1" indent="-31686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90"/>
              <a:buChar char="•"/>
            </a:pPr>
            <a:r>
              <a:rPr lang="en-GB" sz="1390" dirty="0"/>
              <a:t>Services</a:t>
            </a:r>
            <a:endParaRPr sz="1390" dirty="0"/>
          </a:p>
          <a:p>
            <a:pPr marL="914400" lvl="1" indent="-31686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90"/>
              <a:buChar char="•"/>
            </a:pPr>
            <a:r>
              <a:rPr lang="en-GB" sz="1390" dirty="0"/>
              <a:t>etc</a:t>
            </a:r>
            <a:endParaRPr sz="1390" dirty="0"/>
          </a:p>
        </p:txBody>
      </p:sp>
      <p:pic>
        <p:nvPicPr>
          <p:cNvPr id="143" name="Google Shape;14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69873" y="65375"/>
            <a:ext cx="859068" cy="108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1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1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Some questions to ask yourself if you are buying</a:t>
            </a:r>
            <a:endParaRPr/>
          </a:p>
        </p:txBody>
      </p:sp>
      <p:sp>
        <p:nvSpPr>
          <p:cNvPr id="149" name="Google Shape;14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fontScale="92500"/>
          </a:bodyPr>
          <a:lstStyle/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Where do you want to buy - geography?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How big a business do you want to buy?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Do you want to buy the business or just the customers?</a:t>
            </a:r>
            <a:endParaRPr/>
          </a:p>
          <a:p>
            <a:pPr marL="914400" lvl="1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•"/>
            </a:pPr>
            <a:r>
              <a:rPr lang="en-GB"/>
              <a:t>Under £150K turnover it will probably just be the customers.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How are you going to value the potential seller’s business?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What is the value to you?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How does this compare to marketing costs? Cost per customer?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How will customer loyalty compare - acquired vs marketing? (50% loss in 2 to 3 years!)</a:t>
            </a:r>
            <a:endParaRPr/>
          </a:p>
          <a:p>
            <a:pPr marL="457200" lvl="0" indent="-323850" algn="l" rtl="0">
              <a:spcBef>
                <a:spcPts val="80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Are there potential additional services you could add to those new customers which would grow the value?</a:t>
            </a:r>
            <a:endParaRPr/>
          </a:p>
        </p:txBody>
      </p:sp>
      <p:pic>
        <p:nvPicPr>
          <p:cNvPr id="150" name="Google Shape;15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69873" y="65375"/>
            <a:ext cx="859068" cy="108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>
            <a:spLocks noGrp="1"/>
          </p:cNvSpPr>
          <p:nvPr>
            <p:ph type="title"/>
          </p:nvPr>
        </p:nvSpPr>
        <p:spPr>
          <a:xfrm>
            <a:off x="311700" y="9529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Valuing a business</a:t>
            </a:r>
            <a:endParaRPr dirty="0"/>
          </a:p>
        </p:txBody>
      </p:sp>
      <p:sp>
        <p:nvSpPr>
          <p:cNvPr id="156" name="Google Shape;156;p22"/>
          <p:cNvSpPr txBox="1">
            <a:spLocks noGrp="1"/>
          </p:cNvSpPr>
          <p:nvPr>
            <p:ph type="body" idx="1"/>
          </p:nvPr>
        </p:nvSpPr>
        <p:spPr>
          <a:xfrm>
            <a:off x="311700" y="4483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29406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588"/>
              <a:buChar char="•"/>
            </a:pPr>
            <a:r>
              <a:rPr lang="en-GB" sz="1587" dirty="0"/>
              <a:t>£ Value of Assets + £ Value of Goodwill</a:t>
            </a:r>
            <a:endParaRPr sz="1587" dirty="0"/>
          </a:p>
          <a:p>
            <a:pPr marL="457200" lvl="0" indent="-329406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588"/>
              <a:buChar char="•"/>
            </a:pPr>
            <a:r>
              <a:rPr lang="en-GB" sz="1587" dirty="0"/>
              <a:t>Assets</a:t>
            </a:r>
            <a:endParaRPr sz="1587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Vehicles</a:t>
            </a:r>
            <a:endParaRPr sz="1495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Equipment</a:t>
            </a:r>
            <a:endParaRPr sz="1495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Stocks</a:t>
            </a:r>
            <a:endParaRPr sz="1495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Accounts receivable</a:t>
            </a:r>
            <a:endParaRPr sz="1495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Cash</a:t>
            </a:r>
            <a:endParaRPr sz="1495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Buildings</a:t>
            </a:r>
            <a:endParaRPr sz="1495" dirty="0"/>
          </a:p>
          <a:p>
            <a:pPr marL="457200" lvl="0" indent="-329406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588"/>
              <a:buChar char="•"/>
            </a:pPr>
            <a:r>
              <a:rPr lang="en-GB" sz="1587" dirty="0"/>
              <a:t>Goodwill</a:t>
            </a:r>
            <a:endParaRPr sz="1587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Customer list with contact details</a:t>
            </a:r>
            <a:endParaRPr sz="1495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Company name and reputation (will the name be kept?)</a:t>
            </a:r>
            <a:endParaRPr sz="1495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Website</a:t>
            </a:r>
            <a:endParaRPr sz="1495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Cancelled customers and estimates</a:t>
            </a:r>
            <a:endParaRPr sz="1495" dirty="0"/>
          </a:p>
          <a:p>
            <a:pPr marL="914400" lvl="1" indent="-323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95"/>
              <a:buChar char="•"/>
            </a:pPr>
            <a:r>
              <a:rPr lang="en-GB" sz="1495" dirty="0"/>
              <a:t>Customer history</a:t>
            </a:r>
            <a:endParaRPr sz="1495" dirty="0"/>
          </a:p>
        </p:txBody>
      </p:sp>
      <p:pic>
        <p:nvPicPr>
          <p:cNvPr id="157" name="Google Shape;15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4950" y="0"/>
            <a:ext cx="1119776" cy="1119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1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1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1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1395</Words>
  <Application>Microsoft Office PowerPoint</Application>
  <PresentationFormat>On-screen Show (16:9)</PresentationFormat>
  <Paragraphs>199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Gill Sans</vt:lpstr>
      <vt:lpstr>Arial</vt:lpstr>
      <vt:lpstr>Gallery</vt:lpstr>
      <vt:lpstr>Selling or Buying a Lawn Care company</vt:lpstr>
      <vt:lpstr>Selling or Buying a Lawn Care Company</vt:lpstr>
      <vt:lpstr>USA Acquisition activity</vt:lpstr>
      <vt:lpstr>UK Lawn Care Acquisition activity in recent years</vt:lpstr>
      <vt:lpstr>UK Lawn Care Acquisition activity in recent years (2)</vt:lpstr>
      <vt:lpstr>Buying or selling - it should be a Strategic Aim</vt:lpstr>
      <vt:lpstr>Some questions to ask yourself if you are selling?</vt:lpstr>
      <vt:lpstr>Some questions to ask yourself if you are buying</vt:lpstr>
      <vt:lpstr>Valuing a business</vt:lpstr>
      <vt:lpstr>Employees can affect valuation</vt:lpstr>
      <vt:lpstr>Income valuation</vt:lpstr>
      <vt:lpstr>Other factors affecting value</vt:lpstr>
      <vt:lpstr>Transition is critical</vt:lpstr>
      <vt:lpstr>If selling, preparation is key!</vt:lpstr>
      <vt:lpstr>Agreements</vt:lpstr>
      <vt:lpstr>Due diligence important</vt:lpstr>
      <vt:lpstr>Company size affects valuation - a very rough guide!</vt:lpstr>
      <vt:lpstr>Where to advertise your business?</vt:lpstr>
      <vt:lpstr>Most important factor in any sale/purchase…</vt:lpstr>
      <vt:lpstr>Some thoughts to leave you with…</vt:lpstr>
      <vt:lpstr>Q and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or Buying a Lawn Care company</dc:title>
  <dc:creator>Tom Arnold</dc:creator>
  <cp:lastModifiedBy>Catherine Hopkins</cp:lastModifiedBy>
  <cp:revision>3</cp:revision>
  <cp:lastPrinted>2023-01-26T11:58:26Z</cp:lastPrinted>
  <dcterms:modified xsi:type="dcterms:W3CDTF">2023-01-26T12:41:29Z</dcterms:modified>
</cp:coreProperties>
</file>